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56" r:id="rId5"/>
    <p:sldId id="281" r:id="rId6"/>
    <p:sldId id="288" r:id="rId7"/>
    <p:sldId id="279" r:id="rId8"/>
    <p:sldId id="295" r:id="rId9"/>
    <p:sldId id="306" r:id="rId10"/>
    <p:sldId id="307" r:id="rId11"/>
    <p:sldId id="301" r:id="rId12"/>
    <p:sldId id="304" r:id="rId13"/>
    <p:sldId id="300" r:id="rId14"/>
    <p:sldId id="302" r:id="rId15"/>
    <p:sldId id="303" r:id="rId16"/>
    <p:sldId id="274" r:id="rId17"/>
    <p:sldId id="282" r:id="rId18"/>
    <p:sldId id="287" r:id="rId19"/>
    <p:sldId id="297" r:id="rId20"/>
    <p:sldId id="260" r:id="rId21"/>
    <p:sldId id="289" r:id="rId2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286" autoAdjust="0"/>
    <p:restoredTop sz="85627" autoAdjust="0"/>
  </p:normalViewPr>
  <p:slideViewPr>
    <p:cSldViewPr>
      <p:cViewPr varScale="1">
        <p:scale>
          <a:sx n="70" d="100"/>
          <a:sy n="70" d="100"/>
        </p:scale>
        <p:origin x="1018" y="48"/>
      </p:cViewPr>
      <p:guideLst>
        <p:guide orient="horz" pos="2160"/>
        <p:guide pos="3840"/>
      </p:guideLst>
    </p:cSldViewPr>
  </p:slideViewPr>
  <p:outlineViewPr>
    <p:cViewPr>
      <p:scale>
        <a:sx n="33" d="100"/>
        <a:sy n="33" d="100"/>
      </p:scale>
      <p:origin x="0" y="-2348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41E6F17-36B1-466C-B127-B11E9251CE9C}" type="datetimeFigureOut">
              <a:rPr lang="en-GB" smtClean="0"/>
              <a:t>25/09/2026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BB5F52A-54C2-45D7-80BE-992D05BC2841}" type="slidenum">
              <a:rPr lang="en-GB" smtClean="0"/>
              <a:t>‹#›</a:t>
            </a:fld>
            <a:endParaRPr lang="en-GB"/>
          </a:p>
        </p:txBody>
      </p:sp>
    </p:spTree>
    <p:extLst>
      <p:ext uri="{BB962C8B-B14F-4D97-AF65-F5344CB8AC3E}">
        <p14:creationId xmlns:p14="http://schemas.microsoft.com/office/powerpoint/2010/main" val="2099182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class names and teacher names</a:t>
            </a:r>
          </a:p>
          <a:p>
            <a:r>
              <a:rPr lang="en-GB" dirty="0"/>
              <a:t>Welcome to our Year X parent presentation. This is an opportunity for you to get to know me a little better and to understand what the year ahead looks like for your child. There will be a lot of information and the slide deck will be emailed to all parents by the end of this week for future reference. Please do ask any questions you might have either during the session or at the end.</a:t>
            </a:r>
          </a:p>
        </p:txBody>
      </p:sp>
      <p:sp>
        <p:nvSpPr>
          <p:cNvPr id="4" name="Slide Number Placeholder 3"/>
          <p:cNvSpPr>
            <a:spLocks noGrp="1"/>
          </p:cNvSpPr>
          <p:nvPr>
            <p:ph type="sldNum" sz="quarter" idx="5"/>
          </p:nvPr>
        </p:nvSpPr>
        <p:spPr/>
        <p:txBody>
          <a:bodyPr/>
          <a:lstStyle/>
          <a:p>
            <a:fld id="{3BB5F52A-54C2-45D7-80BE-992D05BC2841}" type="slidenum">
              <a:rPr lang="en-GB" smtClean="0"/>
              <a:t>1</a:t>
            </a:fld>
            <a:endParaRPr lang="en-GB"/>
          </a:p>
        </p:txBody>
      </p:sp>
    </p:spTree>
    <p:extLst>
      <p:ext uri="{BB962C8B-B14F-4D97-AF65-F5344CB8AC3E}">
        <p14:creationId xmlns:p14="http://schemas.microsoft.com/office/powerpoint/2010/main" val="202865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“A school is built on its vision and values - Emphasise first paragraph, explain vision briefly in own words rather than reading form the slide.”</a:t>
            </a:r>
          </a:p>
        </p:txBody>
      </p:sp>
      <p:sp>
        <p:nvSpPr>
          <p:cNvPr id="4" name="Slide Number Placeholder 3"/>
          <p:cNvSpPr>
            <a:spLocks noGrp="1"/>
          </p:cNvSpPr>
          <p:nvPr>
            <p:ph type="sldNum" sz="quarter" idx="5"/>
          </p:nvPr>
        </p:nvSpPr>
        <p:spPr/>
        <p:txBody>
          <a:bodyPr/>
          <a:lstStyle/>
          <a:p>
            <a:fld id="{3BB5F52A-54C2-45D7-80BE-992D05BC2841}" type="slidenum">
              <a:rPr lang="en-GB" smtClean="0"/>
              <a:t>2</a:t>
            </a:fld>
            <a:endParaRPr lang="en-GB"/>
          </a:p>
        </p:txBody>
      </p:sp>
    </p:spTree>
    <p:extLst>
      <p:ext uri="{BB962C8B-B14F-4D97-AF65-F5344CB8AC3E}">
        <p14:creationId xmlns:p14="http://schemas.microsoft.com/office/powerpoint/2010/main" val="16123923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home school agreement which outlines the responsibilities we all agree to uphold. Learning is a partnership with yourselves, us and your children. We will give you a few minutes to have a look at this so you can see how we all work together to support learning and development.</a:t>
            </a:r>
          </a:p>
        </p:txBody>
      </p:sp>
      <p:sp>
        <p:nvSpPr>
          <p:cNvPr id="4" name="Slide Number Placeholder 3"/>
          <p:cNvSpPr>
            <a:spLocks noGrp="1"/>
          </p:cNvSpPr>
          <p:nvPr>
            <p:ph type="sldNum" sz="quarter" idx="5"/>
          </p:nvPr>
        </p:nvSpPr>
        <p:spPr/>
        <p:txBody>
          <a:bodyPr/>
          <a:lstStyle/>
          <a:p>
            <a:fld id="{3BB5F52A-54C2-45D7-80BE-992D05BC2841}" type="slidenum">
              <a:rPr lang="en-GB" smtClean="0"/>
              <a:t>3</a:t>
            </a:fld>
            <a:endParaRPr lang="en-GB"/>
          </a:p>
        </p:txBody>
      </p:sp>
    </p:spTree>
    <p:extLst>
      <p:ext uri="{BB962C8B-B14F-4D97-AF65-F5344CB8AC3E}">
        <p14:creationId xmlns:p14="http://schemas.microsoft.com/office/powerpoint/2010/main" val="13775074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Introduce the overview of the year, talk briefly over the topics being covered and mention any enrichment or other lessons that will be occurring e.g. guitar lessons, trips (possible costs), swimming etc.</a:t>
            </a:r>
          </a:p>
        </p:txBody>
      </p:sp>
      <p:sp>
        <p:nvSpPr>
          <p:cNvPr id="4" name="Slide Number Placeholder 3"/>
          <p:cNvSpPr>
            <a:spLocks noGrp="1"/>
          </p:cNvSpPr>
          <p:nvPr>
            <p:ph type="sldNum" sz="quarter" idx="5"/>
          </p:nvPr>
        </p:nvSpPr>
        <p:spPr/>
        <p:txBody>
          <a:bodyPr/>
          <a:lstStyle/>
          <a:p>
            <a:fld id="{3BB5F52A-54C2-45D7-80BE-992D05BC2841}" type="slidenum">
              <a:rPr lang="en-GB" smtClean="0"/>
              <a:t>4</a:t>
            </a:fld>
            <a:endParaRPr lang="en-GB"/>
          </a:p>
        </p:txBody>
      </p:sp>
    </p:spTree>
    <p:extLst>
      <p:ext uri="{BB962C8B-B14F-4D97-AF65-F5344CB8AC3E}">
        <p14:creationId xmlns:p14="http://schemas.microsoft.com/office/powerpoint/2010/main" val="2943873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example of our weekly timetable. You can see just how busy we are each week! This is a good time to mention attendance, the lessons over the week and term build on each other, and with daily lessons in English and Maths even 1 days absence can have a significant impact on a child’s learning journey in that area. We obviously work in school to support children with the learning they have missed however it is not always possible to entirely recreate the learning opportunities for those who have not been in school. </a:t>
            </a:r>
          </a:p>
        </p:txBody>
      </p:sp>
      <p:sp>
        <p:nvSpPr>
          <p:cNvPr id="4" name="Slide Number Placeholder 3"/>
          <p:cNvSpPr>
            <a:spLocks noGrp="1"/>
          </p:cNvSpPr>
          <p:nvPr>
            <p:ph type="sldNum" sz="quarter" idx="5"/>
          </p:nvPr>
        </p:nvSpPr>
        <p:spPr/>
        <p:txBody>
          <a:bodyPr/>
          <a:lstStyle/>
          <a:p>
            <a:fld id="{3BB5F52A-54C2-45D7-80BE-992D05BC2841}" type="slidenum">
              <a:rPr lang="en-GB" smtClean="0"/>
              <a:t>5</a:t>
            </a:fld>
            <a:endParaRPr lang="en-GB"/>
          </a:p>
        </p:txBody>
      </p:sp>
    </p:spTree>
    <p:extLst>
      <p:ext uri="{BB962C8B-B14F-4D97-AF65-F5344CB8AC3E}">
        <p14:creationId xmlns:p14="http://schemas.microsoft.com/office/powerpoint/2010/main" val="10248127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Home learning is on the website! Possible activities for you to choose from </a:t>
            </a:r>
            <a:r>
              <a:rPr lang="en-GB" dirty="0" err="1"/>
              <a:t>inc</a:t>
            </a:r>
            <a:r>
              <a:rPr lang="en-GB" dirty="0"/>
              <a:t> reading, maths, spellings (when we go onto this) and humanities. </a:t>
            </a:r>
          </a:p>
        </p:txBody>
      </p:sp>
      <p:sp>
        <p:nvSpPr>
          <p:cNvPr id="4" name="Slide Number Placeholder 3"/>
          <p:cNvSpPr>
            <a:spLocks noGrp="1"/>
          </p:cNvSpPr>
          <p:nvPr>
            <p:ph type="sldNum" sz="quarter" idx="5"/>
          </p:nvPr>
        </p:nvSpPr>
        <p:spPr/>
        <p:txBody>
          <a:bodyPr/>
          <a:lstStyle/>
          <a:p>
            <a:fld id="{3BB5F52A-54C2-45D7-80BE-992D05BC2841}" type="slidenum">
              <a:rPr lang="en-GB" smtClean="0"/>
              <a:t>13</a:t>
            </a:fld>
            <a:endParaRPr lang="en-GB"/>
          </a:p>
        </p:txBody>
      </p:sp>
    </p:spTree>
    <p:extLst>
      <p:ext uri="{BB962C8B-B14F-4D97-AF65-F5344CB8AC3E}">
        <p14:creationId xmlns:p14="http://schemas.microsoft.com/office/powerpoint/2010/main" val="21366576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Amend to reflect your P.E. and spelling days above</a:t>
            </a:r>
          </a:p>
          <a:p>
            <a:endParaRPr lang="en-GB" baseline="0" dirty="0"/>
          </a:p>
          <a:p>
            <a:r>
              <a:rPr lang="en-GB" baseline="0" dirty="0"/>
              <a:t>Items from home should not be brought into school this includes fidget toys unless they have been agreed as part of a school support programme.</a:t>
            </a:r>
          </a:p>
          <a:p>
            <a:endParaRPr lang="en-GB" baseline="0" dirty="0"/>
          </a:p>
          <a:p>
            <a:r>
              <a:rPr lang="en-GB" baseline="0" dirty="0"/>
              <a:t>WATERPROOF COATS needed everyday!!!!!</a:t>
            </a:r>
          </a:p>
        </p:txBody>
      </p:sp>
      <p:sp>
        <p:nvSpPr>
          <p:cNvPr id="4" name="Slide Number Placeholder 3"/>
          <p:cNvSpPr>
            <a:spLocks noGrp="1"/>
          </p:cNvSpPr>
          <p:nvPr>
            <p:ph type="sldNum" sz="quarter" idx="10"/>
          </p:nvPr>
        </p:nvSpPr>
        <p:spPr/>
        <p:txBody>
          <a:bodyPr/>
          <a:lstStyle/>
          <a:p>
            <a:fld id="{3BB5F52A-54C2-45D7-80BE-992D05BC2841}" type="slidenum">
              <a:rPr lang="en-GB" smtClean="0"/>
              <a:t>14</a:t>
            </a:fld>
            <a:endParaRPr lang="en-GB" dirty="0"/>
          </a:p>
        </p:txBody>
      </p:sp>
    </p:spTree>
    <p:extLst>
      <p:ext uri="{BB962C8B-B14F-4D97-AF65-F5344CB8AC3E}">
        <p14:creationId xmlns:p14="http://schemas.microsoft.com/office/powerpoint/2010/main" val="2749142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KS2 remove first point</a:t>
            </a:r>
          </a:p>
        </p:txBody>
      </p:sp>
      <p:sp>
        <p:nvSpPr>
          <p:cNvPr id="4" name="Slide Number Placeholder 3"/>
          <p:cNvSpPr>
            <a:spLocks noGrp="1"/>
          </p:cNvSpPr>
          <p:nvPr>
            <p:ph type="sldNum" sz="quarter" idx="10"/>
          </p:nvPr>
        </p:nvSpPr>
        <p:spPr/>
        <p:txBody>
          <a:bodyPr/>
          <a:lstStyle/>
          <a:p>
            <a:fld id="{3BB5F52A-54C2-45D7-80BE-992D05BC2841}" type="slidenum">
              <a:rPr lang="en-GB" smtClean="0"/>
              <a:t>15</a:t>
            </a:fld>
            <a:endParaRPr lang="en-GB" dirty="0"/>
          </a:p>
        </p:txBody>
      </p:sp>
    </p:spTree>
    <p:extLst>
      <p:ext uri="{BB962C8B-B14F-4D97-AF65-F5344CB8AC3E}">
        <p14:creationId xmlns:p14="http://schemas.microsoft.com/office/powerpoint/2010/main" val="38577096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B5F52A-54C2-45D7-80BE-992D05BC2841}" type="slidenum">
              <a:rPr lang="en-GB" smtClean="0"/>
              <a:t>16</a:t>
            </a:fld>
            <a:endParaRPr lang="en-GB"/>
          </a:p>
        </p:txBody>
      </p:sp>
    </p:spTree>
    <p:extLst>
      <p:ext uri="{BB962C8B-B14F-4D97-AF65-F5344CB8AC3E}">
        <p14:creationId xmlns:p14="http://schemas.microsoft.com/office/powerpoint/2010/main" val="6337395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importance of contacting via secretary so can ensure messages don’t get missed due to staff absence from illness or on training courses.</a:t>
            </a:r>
          </a:p>
        </p:txBody>
      </p:sp>
      <p:sp>
        <p:nvSpPr>
          <p:cNvPr id="4" name="Slide Number Placeholder 3"/>
          <p:cNvSpPr>
            <a:spLocks noGrp="1"/>
          </p:cNvSpPr>
          <p:nvPr>
            <p:ph type="sldNum" sz="quarter" idx="5"/>
          </p:nvPr>
        </p:nvSpPr>
        <p:spPr/>
        <p:txBody>
          <a:bodyPr/>
          <a:lstStyle/>
          <a:p>
            <a:fld id="{3BB5F52A-54C2-45D7-80BE-992D05BC2841}" type="slidenum">
              <a:rPr lang="en-GB" smtClean="0"/>
              <a:t>17</a:t>
            </a:fld>
            <a:endParaRPr lang="en-GB"/>
          </a:p>
        </p:txBody>
      </p:sp>
    </p:spTree>
    <p:extLst>
      <p:ext uri="{BB962C8B-B14F-4D97-AF65-F5344CB8AC3E}">
        <p14:creationId xmlns:p14="http://schemas.microsoft.com/office/powerpoint/2010/main" val="21706152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B5F52A-54C2-45D7-80BE-992D05BC2841}" type="slidenum">
              <a:rPr lang="en-GB" smtClean="0"/>
              <a:t>18</a:t>
            </a:fld>
            <a:endParaRPr lang="en-GB"/>
          </a:p>
        </p:txBody>
      </p:sp>
    </p:spTree>
    <p:extLst>
      <p:ext uri="{BB962C8B-B14F-4D97-AF65-F5344CB8AC3E}">
        <p14:creationId xmlns:p14="http://schemas.microsoft.com/office/powerpoint/2010/main" val="365132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A54BC6C-1C69-461E-A0EE-8C25814D17A5}"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0E70D0-2BB0-40C1-949C-9A7BBC351D81}" type="slidenum">
              <a:rPr lang="en-GB" smtClean="0"/>
              <a:t>‹#›</a:t>
            </a:fld>
            <a:endParaRPr lang="en-GB"/>
          </a:p>
        </p:txBody>
      </p:sp>
    </p:spTree>
    <p:extLst>
      <p:ext uri="{BB962C8B-B14F-4D97-AF65-F5344CB8AC3E}">
        <p14:creationId xmlns:p14="http://schemas.microsoft.com/office/powerpoint/2010/main" val="24979911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54BC6C-1C69-461E-A0EE-8C25814D17A5}"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0E70D0-2BB0-40C1-949C-9A7BBC351D81}" type="slidenum">
              <a:rPr lang="en-GB" smtClean="0"/>
              <a:t>‹#›</a:t>
            </a:fld>
            <a:endParaRPr lang="en-GB"/>
          </a:p>
        </p:txBody>
      </p:sp>
    </p:spTree>
    <p:extLst>
      <p:ext uri="{BB962C8B-B14F-4D97-AF65-F5344CB8AC3E}">
        <p14:creationId xmlns:p14="http://schemas.microsoft.com/office/powerpoint/2010/main" val="3421079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54BC6C-1C69-461E-A0EE-8C25814D17A5}"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0E70D0-2BB0-40C1-949C-9A7BBC351D81}" type="slidenum">
              <a:rPr lang="en-GB" smtClean="0"/>
              <a:t>‹#›</a:t>
            </a:fld>
            <a:endParaRPr lang="en-GB"/>
          </a:p>
        </p:txBody>
      </p:sp>
    </p:spTree>
    <p:extLst>
      <p:ext uri="{BB962C8B-B14F-4D97-AF65-F5344CB8AC3E}">
        <p14:creationId xmlns:p14="http://schemas.microsoft.com/office/powerpoint/2010/main" val="1309321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A54BC6C-1C69-461E-A0EE-8C25814D17A5}" type="datetimeFigureOut">
              <a:rPr lang="en-GB" smtClean="0"/>
              <a:t>25/09/2026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0E70D0-2BB0-40C1-949C-9A7BBC351D81}" type="slidenum">
              <a:rPr lang="en-GB" smtClean="0"/>
              <a:t>‹#›</a:t>
            </a:fld>
            <a:endParaRPr lang="en-GB"/>
          </a:p>
        </p:txBody>
      </p:sp>
    </p:spTree>
    <p:extLst>
      <p:ext uri="{BB962C8B-B14F-4D97-AF65-F5344CB8AC3E}">
        <p14:creationId xmlns:p14="http://schemas.microsoft.com/office/powerpoint/2010/main" val="2997170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A54BC6C-1C69-461E-A0EE-8C25814D17A5}" type="datetimeFigureOut">
              <a:rPr lang="en-GB" smtClean="0"/>
              <a:t>25/09/2026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E0E70D0-2BB0-40C1-949C-9A7BBC351D81}" type="slidenum">
              <a:rPr lang="en-GB" smtClean="0"/>
              <a:t>‹#›</a:t>
            </a:fld>
            <a:endParaRPr lang="en-GB"/>
          </a:p>
        </p:txBody>
      </p:sp>
    </p:spTree>
    <p:extLst>
      <p:ext uri="{BB962C8B-B14F-4D97-AF65-F5344CB8AC3E}">
        <p14:creationId xmlns:p14="http://schemas.microsoft.com/office/powerpoint/2010/main" val="9961859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A54BC6C-1C69-461E-A0EE-8C25814D17A5}" type="datetimeFigureOut">
              <a:rPr lang="en-GB" smtClean="0"/>
              <a:t>25/09/2026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E0E70D0-2BB0-40C1-949C-9A7BBC351D81}" type="slidenum">
              <a:rPr lang="en-GB" smtClean="0"/>
              <a:t>‹#›</a:t>
            </a:fld>
            <a:endParaRPr lang="en-GB"/>
          </a:p>
        </p:txBody>
      </p:sp>
    </p:spTree>
    <p:extLst>
      <p:ext uri="{BB962C8B-B14F-4D97-AF65-F5344CB8AC3E}">
        <p14:creationId xmlns:p14="http://schemas.microsoft.com/office/powerpoint/2010/main" val="912155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54BC6C-1C69-461E-A0EE-8C25814D17A5}" type="datetimeFigureOut">
              <a:rPr lang="en-GB" smtClean="0"/>
              <a:t>25/09/2026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E0E70D0-2BB0-40C1-949C-9A7BBC351D81}" type="slidenum">
              <a:rPr lang="en-GB" smtClean="0"/>
              <a:t>‹#›</a:t>
            </a:fld>
            <a:endParaRPr lang="en-GB"/>
          </a:p>
        </p:txBody>
      </p:sp>
    </p:spTree>
    <p:extLst>
      <p:ext uri="{BB962C8B-B14F-4D97-AF65-F5344CB8AC3E}">
        <p14:creationId xmlns:p14="http://schemas.microsoft.com/office/powerpoint/2010/main" val="1667391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54BC6C-1C69-461E-A0EE-8C25814D17A5}" type="datetimeFigureOut">
              <a:rPr lang="en-GB" smtClean="0"/>
              <a:t>25/09/2026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0E70D0-2BB0-40C1-949C-9A7BBC351D81}" type="slidenum">
              <a:rPr lang="en-GB" smtClean="0"/>
              <a:t>‹#›</a:t>
            </a:fld>
            <a:endParaRPr lang="en-GB"/>
          </a:p>
        </p:txBody>
      </p:sp>
    </p:spTree>
    <p:extLst>
      <p:ext uri="{BB962C8B-B14F-4D97-AF65-F5344CB8AC3E}">
        <p14:creationId xmlns:p14="http://schemas.microsoft.com/office/powerpoint/2010/main" val="31080811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54BC6C-1C69-461E-A0EE-8C25814D17A5}" type="datetimeFigureOut">
              <a:rPr lang="en-GB" smtClean="0"/>
              <a:t>25/09/2026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0E70D0-2BB0-40C1-949C-9A7BBC351D81}" type="slidenum">
              <a:rPr lang="en-GB" smtClean="0"/>
              <a:t>‹#›</a:t>
            </a:fld>
            <a:endParaRPr lang="en-GB"/>
          </a:p>
        </p:txBody>
      </p:sp>
    </p:spTree>
    <p:extLst>
      <p:ext uri="{BB962C8B-B14F-4D97-AF65-F5344CB8AC3E}">
        <p14:creationId xmlns:p14="http://schemas.microsoft.com/office/powerpoint/2010/main" val="2230858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54BC6C-1C69-461E-A0EE-8C25814D17A5}"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0E70D0-2BB0-40C1-949C-9A7BBC351D81}" type="slidenum">
              <a:rPr lang="en-GB" smtClean="0"/>
              <a:t>‹#›</a:t>
            </a:fld>
            <a:endParaRPr lang="en-GB"/>
          </a:p>
        </p:txBody>
      </p:sp>
    </p:spTree>
    <p:extLst>
      <p:ext uri="{BB962C8B-B14F-4D97-AF65-F5344CB8AC3E}">
        <p14:creationId xmlns:p14="http://schemas.microsoft.com/office/powerpoint/2010/main" val="644030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54BC6C-1C69-461E-A0EE-8C25814D17A5}" type="datetimeFigureOut">
              <a:rPr lang="en-GB" smtClean="0"/>
              <a:t>25/09/2026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0E70D0-2BB0-40C1-949C-9A7BBC351D81}" type="slidenum">
              <a:rPr lang="en-GB" smtClean="0"/>
              <a:t>‹#›</a:t>
            </a:fld>
            <a:endParaRPr lang="en-GB"/>
          </a:p>
        </p:txBody>
      </p:sp>
    </p:spTree>
    <p:extLst>
      <p:ext uri="{BB962C8B-B14F-4D97-AF65-F5344CB8AC3E}">
        <p14:creationId xmlns:p14="http://schemas.microsoft.com/office/powerpoint/2010/main" val="338833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54BC6C-1C69-461E-A0EE-8C25814D17A5}" type="datetimeFigureOut">
              <a:rPr lang="en-GB" smtClean="0"/>
              <a:t>25/09/2026</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0E70D0-2BB0-40C1-949C-9A7BBC351D81}" type="slidenum">
              <a:rPr lang="en-GB" smtClean="0"/>
              <a:t>‹#›</a:t>
            </a:fld>
            <a:endParaRPr lang="en-GB"/>
          </a:p>
        </p:txBody>
      </p:sp>
    </p:spTree>
    <p:extLst>
      <p:ext uri="{BB962C8B-B14F-4D97-AF65-F5344CB8AC3E}">
        <p14:creationId xmlns:p14="http://schemas.microsoft.com/office/powerpoint/2010/main" val="2236755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hyperlink" Target="https://www.newlandsprimary.net/page/?title=Online+Safety&amp;pid=84"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hyperlink" Target="mailto:enquiries@newlands.hants.sch.uk"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151784" y="2688066"/>
            <a:ext cx="4079258" cy="707886"/>
          </a:xfrm>
          <a:prstGeom prst="rect">
            <a:avLst/>
          </a:prstGeom>
        </p:spPr>
        <p:txBody>
          <a:bodyPr wrap="none">
            <a:spAutoFit/>
          </a:bodyPr>
          <a:lstStyle/>
          <a:p>
            <a:r>
              <a:rPr lang="en-GB" sz="4000" u="sng" dirty="0">
                <a:latin typeface="Sassoon Infant Std" panose="020B0503020103030203" pitchFamily="34" charset="0"/>
              </a:rPr>
              <a:t>Welcome to Year 2</a:t>
            </a:r>
            <a:endParaRPr lang="en-GB" sz="4000" dirty="0">
              <a:latin typeface="Sassoon Infant Std" panose="020B0503020103030203" pitchFamily="34" charset="0"/>
            </a:endParaRPr>
          </a:p>
        </p:txBody>
      </p:sp>
      <p:graphicFrame>
        <p:nvGraphicFramePr>
          <p:cNvPr id="9" name="Table 8">
            <a:extLst>
              <a:ext uri="{FF2B5EF4-FFF2-40B4-BE49-F238E27FC236}">
                <a16:creationId xmlns:a16="http://schemas.microsoft.com/office/drawing/2014/main" id="{EC32FAA1-680B-40F4-978A-144F8EA5B412}"/>
              </a:ext>
            </a:extLst>
          </p:cNvPr>
          <p:cNvGraphicFramePr>
            <a:graphicFrameLocks noGrp="1"/>
          </p:cNvGraphicFramePr>
          <p:nvPr>
            <p:extLst>
              <p:ext uri="{D42A27DB-BD31-4B8C-83A1-F6EECF244321}">
                <p14:modId xmlns:p14="http://schemas.microsoft.com/office/powerpoint/2010/main" val="3259877377"/>
              </p:ext>
            </p:extLst>
          </p:nvPr>
        </p:nvGraphicFramePr>
        <p:xfrm>
          <a:off x="2495600" y="3644719"/>
          <a:ext cx="7521408" cy="2524440"/>
        </p:xfrm>
        <a:graphic>
          <a:graphicData uri="http://schemas.openxmlformats.org/drawingml/2006/table">
            <a:tbl>
              <a:tblPr firstRow="1" bandRow="1">
                <a:tableStyleId>{5C22544A-7EE6-4342-B048-85BDC9FD1C3A}</a:tableStyleId>
              </a:tblPr>
              <a:tblGrid>
                <a:gridCol w="3760704">
                  <a:extLst>
                    <a:ext uri="{9D8B030D-6E8A-4147-A177-3AD203B41FA5}">
                      <a16:colId xmlns:a16="http://schemas.microsoft.com/office/drawing/2014/main" val="1788211075"/>
                    </a:ext>
                  </a:extLst>
                </a:gridCol>
                <a:gridCol w="3760704">
                  <a:extLst>
                    <a:ext uri="{9D8B030D-6E8A-4147-A177-3AD203B41FA5}">
                      <a16:colId xmlns:a16="http://schemas.microsoft.com/office/drawing/2014/main" val="956897297"/>
                    </a:ext>
                  </a:extLst>
                </a:gridCol>
              </a:tblGrid>
              <a:tr h="667860">
                <a:tc>
                  <a:txBody>
                    <a:bodyPr/>
                    <a:lstStyle/>
                    <a:p>
                      <a:pPr algn="ctr"/>
                      <a:r>
                        <a:rPr lang="en-GB" sz="3600" dirty="0"/>
                        <a:t>Class Teacher</a:t>
                      </a:r>
                    </a:p>
                  </a:txBody>
                  <a:tcPr/>
                </a:tc>
                <a:tc>
                  <a:txBody>
                    <a:bodyPr/>
                    <a:lstStyle/>
                    <a:p>
                      <a:pPr algn="ctr"/>
                      <a:r>
                        <a:rPr lang="en-GB" sz="3600" dirty="0"/>
                        <a:t>Miss Yeomans</a:t>
                      </a:r>
                    </a:p>
                  </a:txBody>
                  <a:tcPr/>
                </a:tc>
                <a:extLst>
                  <a:ext uri="{0D108BD9-81ED-4DB2-BD59-A6C34878D82A}">
                    <a16:rowId xmlns:a16="http://schemas.microsoft.com/office/drawing/2014/main" val="2488452024"/>
                  </a:ext>
                </a:extLst>
              </a:tr>
              <a:tr h="667860">
                <a:tc>
                  <a:txBody>
                    <a:bodyPr/>
                    <a:lstStyle/>
                    <a:p>
                      <a:pPr algn="ctr"/>
                      <a:r>
                        <a:rPr lang="en-GB" sz="3600" dirty="0"/>
                        <a:t>Class name</a:t>
                      </a:r>
                    </a:p>
                  </a:txBody>
                  <a:tcPr/>
                </a:tc>
                <a:tc>
                  <a:txBody>
                    <a:bodyPr/>
                    <a:lstStyle/>
                    <a:p>
                      <a:pPr algn="ctr"/>
                      <a:r>
                        <a:rPr lang="en-GB" sz="3600" dirty="0"/>
                        <a:t>Oak Class</a:t>
                      </a:r>
                    </a:p>
                  </a:txBody>
                  <a:tcPr/>
                </a:tc>
                <a:extLst>
                  <a:ext uri="{0D108BD9-81ED-4DB2-BD59-A6C34878D82A}">
                    <a16:rowId xmlns:a16="http://schemas.microsoft.com/office/drawing/2014/main" val="1692816510"/>
                  </a:ext>
                </a:extLst>
              </a:tr>
              <a:tr h="667860">
                <a:tc>
                  <a:txBody>
                    <a:bodyPr/>
                    <a:lstStyle/>
                    <a:p>
                      <a:pPr algn="ctr"/>
                      <a:r>
                        <a:rPr lang="en-GB" sz="3600" dirty="0"/>
                        <a:t>Support Staff</a:t>
                      </a:r>
                    </a:p>
                  </a:txBody>
                  <a:tcPr/>
                </a:tc>
                <a:tc>
                  <a:txBody>
                    <a:bodyPr/>
                    <a:lstStyle/>
                    <a:p>
                      <a:pPr algn="ctr"/>
                      <a:r>
                        <a:rPr lang="en-GB" sz="3600" dirty="0"/>
                        <a:t>Mrs Styles &amp; Miss Harper</a:t>
                      </a:r>
                    </a:p>
                  </a:txBody>
                  <a:tcPr/>
                </a:tc>
                <a:extLst>
                  <a:ext uri="{0D108BD9-81ED-4DB2-BD59-A6C34878D82A}">
                    <a16:rowId xmlns:a16="http://schemas.microsoft.com/office/drawing/2014/main" val="1652015493"/>
                  </a:ext>
                </a:extLst>
              </a:tr>
            </a:tbl>
          </a:graphicData>
        </a:graphic>
      </p:graphicFrame>
      <p:pic>
        <p:nvPicPr>
          <p:cNvPr id="4" name="Picture 3">
            <a:extLst>
              <a:ext uri="{FF2B5EF4-FFF2-40B4-BE49-F238E27FC236}">
                <a16:creationId xmlns:a16="http://schemas.microsoft.com/office/drawing/2014/main" id="{E07D8359-BC14-C6AB-E56A-1C3B3AA991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25008" y="384337"/>
            <a:ext cx="2341984" cy="2179346"/>
          </a:xfrm>
          <a:prstGeom prst="ellipse">
            <a:avLst/>
          </a:prstGeom>
        </p:spPr>
      </p:pic>
    </p:spTree>
    <p:extLst>
      <p:ext uri="{BB962C8B-B14F-4D97-AF65-F5344CB8AC3E}">
        <p14:creationId xmlns:p14="http://schemas.microsoft.com/office/powerpoint/2010/main" val="23040075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104F8B0-269B-A158-1023-FBF4F62B57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174" y="279327"/>
            <a:ext cx="7317595" cy="6299345"/>
          </a:xfrm>
          <a:prstGeom prst="rect">
            <a:avLst/>
          </a:prstGeom>
        </p:spPr>
      </p:pic>
      <p:sp>
        <p:nvSpPr>
          <p:cNvPr id="7" name="TextBox 6">
            <a:extLst>
              <a:ext uri="{FF2B5EF4-FFF2-40B4-BE49-F238E27FC236}">
                <a16:creationId xmlns:a16="http://schemas.microsoft.com/office/drawing/2014/main" id="{1BB4F186-7CCE-5C86-22F5-4ED85D1CB16A}"/>
              </a:ext>
            </a:extLst>
          </p:cNvPr>
          <p:cNvSpPr txBox="1"/>
          <p:nvPr/>
        </p:nvSpPr>
        <p:spPr>
          <a:xfrm>
            <a:off x="6672064" y="302030"/>
            <a:ext cx="5400600" cy="6340197"/>
          </a:xfrm>
          <a:prstGeom prst="rect">
            <a:avLst/>
          </a:prstGeom>
          <a:noFill/>
        </p:spPr>
        <p:txBody>
          <a:bodyPr wrap="square">
            <a:spAutoFit/>
          </a:bodyPr>
          <a:lstStyle/>
          <a:p>
            <a:pPr algn="l"/>
            <a:r>
              <a:rPr lang="en-GB" sz="1400" dirty="0">
                <a:solidFill>
                  <a:srgbClr val="444444"/>
                </a:solidFill>
                <a:latin typeface="Open Sans" panose="020B0606030504020204" pitchFamily="34" charset="0"/>
              </a:rPr>
              <a:t>As you will be aware we introduced our updated vision and values for Newlands in the Spring Term. This vision is aspirational and we are continuing to develop this culture across the school.</a:t>
            </a:r>
          </a:p>
          <a:p>
            <a:pPr algn="l"/>
            <a:endParaRPr lang="en-GB" sz="1400" b="0" i="0" dirty="0">
              <a:solidFill>
                <a:srgbClr val="444444"/>
              </a:solidFill>
              <a:effectLst/>
              <a:latin typeface="Open Sans" panose="020B0606030504020204" pitchFamily="34" charset="0"/>
            </a:endParaRPr>
          </a:p>
          <a:p>
            <a:pPr algn="l"/>
            <a:r>
              <a:rPr lang="en-GB" sz="1400" dirty="0">
                <a:solidFill>
                  <a:srgbClr val="444444"/>
                </a:solidFill>
                <a:latin typeface="Open Sans" panose="020B0606030504020204" pitchFamily="34" charset="0"/>
              </a:rPr>
              <a:t>The vision for Newlands is built on</a:t>
            </a:r>
            <a:r>
              <a:rPr lang="en-GB" sz="1400" b="0" i="0" dirty="0">
                <a:solidFill>
                  <a:srgbClr val="444444"/>
                </a:solidFill>
                <a:effectLst/>
                <a:latin typeface="Open Sans" panose="020B0606030504020204" pitchFamily="34" charset="0"/>
              </a:rPr>
              <a:t> belonging, where everyone is accepted for who they are and welcomed, where children feel safe and part of our community. This belonging gives the children the strong roots they need to begin their learning journey with us.</a:t>
            </a:r>
          </a:p>
          <a:p>
            <a:pPr algn="l"/>
            <a:endParaRPr lang="en-GB" sz="1400" b="0" i="0" dirty="0">
              <a:solidFill>
                <a:srgbClr val="444444"/>
              </a:solidFill>
              <a:effectLst/>
              <a:latin typeface="Open Sans" panose="020B0606030504020204" pitchFamily="34" charset="0"/>
            </a:endParaRPr>
          </a:p>
          <a:p>
            <a:pPr algn="l"/>
            <a:r>
              <a:rPr lang="en-GB" sz="1400" b="0" i="0" dirty="0">
                <a:solidFill>
                  <a:srgbClr val="444444"/>
                </a:solidFill>
                <a:effectLst/>
                <a:latin typeface="Open Sans" panose="020B0606030504020204" pitchFamily="34" charset="0"/>
              </a:rPr>
              <a:t>Throughout their time with us, the children grow and learn, becoming stronger and taller just like the trunk of the tree. Learning is not always easy and, just like the twists and bends in this trunk, there are challenges to overcome, but through our shared belonging community and core values we support each other through this journey.</a:t>
            </a:r>
          </a:p>
          <a:p>
            <a:pPr algn="l"/>
            <a:endParaRPr lang="en-GB" sz="1400" b="0" i="0" dirty="0">
              <a:solidFill>
                <a:srgbClr val="444444"/>
              </a:solidFill>
              <a:effectLst/>
              <a:latin typeface="Open Sans" panose="020B0606030504020204" pitchFamily="34" charset="0"/>
            </a:endParaRPr>
          </a:p>
          <a:p>
            <a:pPr algn="l"/>
            <a:r>
              <a:rPr lang="en-GB" sz="1400" b="0" i="0" dirty="0">
                <a:solidFill>
                  <a:srgbClr val="444444"/>
                </a:solidFill>
                <a:effectLst/>
                <a:latin typeface="Open Sans" panose="020B0606030504020204" pitchFamily="34" charset="0"/>
              </a:rPr>
              <a:t>The foliage of the tree represents the future and our children flourishing both academically and emotionally because of the strong foundations they have built during their time with us.</a:t>
            </a:r>
          </a:p>
          <a:p>
            <a:pPr algn="l"/>
            <a:endParaRPr lang="en-GB" sz="1400" b="0" i="0" dirty="0">
              <a:solidFill>
                <a:srgbClr val="444444"/>
              </a:solidFill>
              <a:effectLst/>
              <a:latin typeface="Open Sans" panose="020B0606030504020204" pitchFamily="34" charset="0"/>
            </a:endParaRPr>
          </a:p>
          <a:p>
            <a:pPr algn="l"/>
            <a:r>
              <a:rPr lang="en-GB" sz="1400" b="0" i="0" dirty="0">
                <a:solidFill>
                  <a:srgbClr val="444444"/>
                </a:solidFill>
                <a:effectLst/>
                <a:latin typeface="Open Sans" panose="020B0606030504020204" pitchFamily="34" charset="0"/>
              </a:rPr>
              <a:t>Our core values, </a:t>
            </a:r>
            <a:r>
              <a:rPr lang="en-GB" sz="1400" b="1" i="0" dirty="0">
                <a:solidFill>
                  <a:srgbClr val="444444"/>
                </a:solidFill>
                <a:effectLst/>
                <a:latin typeface="Open Sans" panose="020B0606030504020204" pitchFamily="34" charset="0"/>
              </a:rPr>
              <a:t>Kindness, Respect, Safety, Responsibility, Resilience </a:t>
            </a:r>
            <a:r>
              <a:rPr lang="en-GB" sz="1400" b="0" i="0" dirty="0">
                <a:solidFill>
                  <a:srgbClr val="444444"/>
                </a:solidFill>
                <a:effectLst/>
                <a:latin typeface="Open Sans" panose="020B0606030504020204" pitchFamily="34" charset="0"/>
              </a:rPr>
              <a:t>and</a:t>
            </a:r>
            <a:r>
              <a:rPr lang="en-GB" sz="1400" b="1" i="0" dirty="0">
                <a:solidFill>
                  <a:srgbClr val="444444"/>
                </a:solidFill>
                <a:effectLst/>
                <a:latin typeface="Open Sans" panose="020B0606030504020204" pitchFamily="34" charset="0"/>
              </a:rPr>
              <a:t> Teamwork</a:t>
            </a:r>
            <a:r>
              <a:rPr lang="en-GB" sz="1400" b="0" i="0" dirty="0">
                <a:solidFill>
                  <a:srgbClr val="444444"/>
                </a:solidFill>
                <a:effectLst/>
                <a:latin typeface="Open Sans" panose="020B0606030504020204" pitchFamily="34" charset="0"/>
              </a:rPr>
              <a:t> are embedded in all areas of the curriculum and our day-to-day practice, coming together to support our vision.</a:t>
            </a:r>
          </a:p>
          <a:p>
            <a:pPr algn="l"/>
            <a:endParaRPr lang="en-GB" sz="1400" b="0" i="0" dirty="0">
              <a:solidFill>
                <a:srgbClr val="444444"/>
              </a:solidFill>
              <a:effectLst/>
              <a:latin typeface="Open Sans" panose="020B0606030504020204" pitchFamily="34" charset="0"/>
            </a:endParaRPr>
          </a:p>
          <a:p>
            <a:pPr algn="ctr"/>
            <a:r>
              <a:rPr lang="en-GB" sz="1400" b="1" i="0" dirty="0">
                <a:solidFill>
                  <a:srgbClr val="444444"/>
                </a:solidFill>
                <a:effectLst/>
                <a:latin typeface="Open Sans" panose="020B0606030504020204" pitchFamily="34" charset="0"/>
              </a:rPr>
              <a:t>Together we belong, together we grow, together we achieve.</a:t>
            </a:r>
            <a:endParaRPr lang="en-GB" sz="1400" b="0" i="0" dirty="0">
              <a:solidFill>
                <a:srgbClr val="444444"/>
              </a:solidFill>
              <a:effectLst/>
              <a:latin typeface="Open Sans" panose="020B0606030504020204" pitchFamily="34" charset="0"/>
            </a:endParaRPr>
          </a:p>
        </p:txBody>
      </p:sp>
    </p:spTree>
    <p:extLst>
      <p:ext uri="{BB962C8B-B14F-4D97-AF65-F5344CB8AC3E}">
        <p14:creationId xmlns:p14="http://schemas.microsoft.com/office/powerpoint/2010/main" val="28268975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BCAB3191-34C9-44F8-F2DF-FC49A75A806D}"/>
              </a:ext>
            </a:extLst>
          </p:cNvPr>
          <p:cNvGraphicFramePr>
            <a:graphicFrameLocks noGrp="1"/>
          </p:cNvGraphicFramePr>
          <p:nvPr>
            <p:extLst>
              <p:ext uri="{D42A27DB-BD31-4B8C-83A1-F6EECF244321}">
                <p14:modId xmlns:p14="http://schemas.microsoft.com/office/powerpoint/2010/main" val="1442121623"/>
              </p:ext>
            </p:extLst>
          </p:nvPr>
        </p:nvGraphicFramePr>
        <p:xfrm>
          <a:off x="263352" y="188640"/>
          <a:ext cx="11809310" cy="6553200"/>
        </p:xfrm>
        <a:graphic>
          <a:graphicData uri="http://schemas.openxmlformats.org/drawingml/2006/table">
            <a:tbl>
              <a:tblPr firstRow="1" firstCol="1" bandRow="1"/>
              <a:tblGrid>
                <a:gridCol w="3935942">
                  <a:extLst>
                    <a:ext uri="{9D8B030D-6E8A-4147-A177-3AD203B41FA5}">
                      <a16:colId xmlns:a16="http://schemas.microsoft.com/office/drawing/2014/main" val="1705937715"/>
                    </a:ext>
                  </a:extLst>
                </a:gridCol>
                <a:gridCol w="3936684">
                  <a:extLst>
                    <a:ext uri="{9D8B030D-6E8A-4147-A177-3AD203B41FA5}">
                      <a16:colId xmlns:a16="http://schemas.microsoft.com/office/drawing/2014/main" val="1209915"/>
                    </a:ext>
                  </a:extLst>
                </a:gridCol>
                <a:gridCol w="3936684">
                  <a:extLst>
                    <a:ext uri="{9D8B030D-6E8A-4147-A177-3AD203B41FA5}">
                      <a16:colId xmlns:a16="http://schemas.microsoft.com/office/drawing/2014/main" val="1144069377"/>
                    </a:ext>
                  </a:extLst>
                </a:gridCol>
              </a:tblGrid>
              <a:tr h="262772">
                <a:tc gridSpan="3">
                  <a:txBody>
                    <a:bodyPr/>
                    <a:lstStyle/>
                    <a:p>
                      <a:pPr algn="ctr"/>
                      <a:r>
                        <a:rPr lang="en-GB" sz="1800" b="1">
                          <a:solidFill>
                            <a:srgbClr val="000000"/>
                          </a:solidFill>
                          <a:effectLst/>
                          <a:latin typeface="+mn-lt"/>
                          <a:ea typeface="Comic Sans MS" panose="030F0702030302020204" pitchFamily="66" charset="0"/>
                          <a:cs typeface="Comic Sans MS" panose="030F0702030302020204" pitchFamily="66" charset="0"/>
                        </a:rPr>
                        <a:t>Newlands Primary School Home School Agreement </a:t>
                      </a:r>
                      <a:endParaRPr lang="en-GB" sz="1000">
                        <a:effectLst/>
                        <a:latin typeface="+mn-lt"/>
                        <a:ea typeface="Comic Sans MS" panose="030F0702030302020204" pitchFamily="66" charset="0"/>
                        <a:cs typeface="Comic Sans MS" panose="030F0702030302020204" pitchFamily="66" charset="0"/>
                      </a:endParaRPr>
                    </a:p>
                  </a:txBody>
                  <a:tcPr marL="46394" marR="46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8006232"/>
                  </a:ext>
                </a:extLst>
              </a:tr>
              <a:tr h="204379">
                <a:tc>
                  <a:txBody>
                    <a:bodyPr/>
                    <a:lstStyle/>
                    <a:p>
                      <a:pPr marL="398780" marR="399415" algn="ctr">
                        <a:spcBef>
                          <a:spcPts val="355"/>
                        </a:spcBef>
                        <a:spcAft>
                          <a:spcPts val="0"/>
                        </a:spcAft>
                      </a:pPr>
                      <a:r>
                        <a:rPr lang="en-GB" sz="1600" b="1">
                          <a:solidFill>
                            <a:srgbClr val="000000"/>
                          </a:solidFill>
                          <a:effectLst/>
                          <a:latin typeface="+mn-lt"/>
                          <a:ea typeface="Comic Sans MS" panose="030F0702030302020204" pitchFamily="66" charset="0"/>
                          <a:cs typeface="Comic Sans MS" panose="030F0702030302020204" pitchFamily="66" charset="0"/>
                        </a:rPr>
                        <a:t>School</a:t>
                      </a:r>
                      <a:endParaRPr lang="en-GB" sz="1200">
                        <a:effectLst/>
                        <a:latin typeface="+mn-lt"/>
                        <a:ea typeface="Comic Sans MS" panose="030F0702030302020204" pitchFamily="66" charset="0"/>
                        <a:cs typeface="Comic Sans MS" panose="030F0702030302020204" pitchFamily="66" charset="0"/>
                      </a:endParaRPr>
                    </a:p>
                  </a:txBody>
                  <a:tcPr marL="46394" marR="46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marL="107950" marR="107950" algn="ctr">
                        <a:spcBef>
                          <a:spcPts val="355"/>
                        </a:spcBef>
                        <a:spcAft>
                          <a:spcPts val="0"/>
                        </a:spcAft>
                      </a:pPr>
                      <a:r>
                        <a:rPr lang="en-GB" sz="1600" b="1">
                          <a:solidFill>
                            <a:srgbClr val="000000"/>
                          </a:solidFill>
                          <a:effectLst/>
                          <a:latin typeface="+mn-lt"/>
                          <a:ea typeface="Comic Sans MS" panose="030F0702030302020204" pitchFamily="66" charset="0"/>
                          <a:cs typeface="Comic Sans MS" panose="030F0702030302020204" pitchFamily="66" charset="0"/>
                        </a:rPr>
                        <a:t>Parent</a:t>
                      </a:r>
                      <a:endParaRPr lang="en-GB" sz="1200">
                        <a:effectLst/>
                        <a:latin typeface="+mn-lt"/>
                        <a:ea typeface="Comic Sans MS" panose="030F0702030302020204" pitchFamily="66" charset="0"/>
                        <a:cs typeface="Comic Sans MS" panose="030F0702030302020204" pitchFamily="66" charset="0"/>
                      </a:endParaRPr>
                    </a:p>
                  </a:txBody>
                  <a:tcPr marL="46394" marR="463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marL="96520" marR="95250" algn="ctr">
                        <a:spcBef>
                          <a:spcPts val="355"/>
                        </a:spcBef>
                        <a:spcAft>
                          <a:spcPts val="0"/>
                        </a:spcAft>
                      </a:pPr>
                      <a:r>
                        <a:rPr lang="en-GB" sz="1600" b="1">
                          <a:solidFill>
                            <a:srgbClr val="000000"/>
                          </a:solidFill>
                          <a:effectLst/>
                          <a:latin typeface="+mn-lt"/>
                          <a:ea typeface="Comic Sans MS" panose="030F0702030302020204" pitchFamily="66" charset="0"/>
                          <a:cs typeface="Comic Sans MS" panose="030F0702030302020204" pitchFamily="66" charset="0"/>
                        </a:rPr>
                        <a:t>Child</a:t>
                      </a:r>
                      <a:endParaRPr lang="en-GB" sz="1200">
                        <a:effectLst/>
                        <a:latin typeface="+mn-lt"/>
                        <a:ea typeface="Comic Sans MS" panose="030F0702030302020204" pitchFamily="66" charset="0"/>
                        <a:cs typeface="Comic Sans MS" panose="030F0702030302020204" pitchFamily="66" charset="0"/>
                      </a:endParaRPr>
                    </a:p>
                  </a:txBody>
                  <a:tcPr marL="46394" marR="463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extLst>
                  <a:ext uri="{0D108BD9-81ED-4DB2-BD59-A6C34878D82A}">
                    <a16:rowId xmlns:a16="http://schemas.microsoft.com/office/drawing/2014/main" val="2543272613"/>
                  </a:ext>
                </a:extLst>
              </a:tr>
              <a:tr h="5941562">
                <a:tc>
                  <a:txBody>
                    <a:bodyPr/>
                    <a:lstStyle/>
                    <a:p>
                      <a:pPr algn="l">
                        <a:spcBef>
                          <a:spcPts val="350"/>
                        </a:spcBef>
                      </a:pPr>
                      <a:r>
                        <a:rPr lang="en-GB" sz="1200" b="1">
                          <a:effectLst/>
                          <a:latin typeface="+mn-lt"/>
                          <a:ea typeface="Comic Sans MS" panose="030F0702030302020204" pitchFamily="66" charset="0"/>
                          <a:cs typeface="Comic Sans MS" panose="030F0702030302020204" pitchFamily="66" charset="0"/>
                        </a:rPr>
                        <a:t>The school will do its best to:</a:t>
                      </a:r>
                      <a:endParaRPr lang="en-GB" sz="1200">
                        <a:effectLst/>
                        <a:latin typeface="+mn-lt"/>
                        <a:ea typeface="Comic Sans MS" panose="030F0702030302020204" pitchFamily="66" charset="0"/>
                        <a:cs typeface="Comic Sans MS" panose="030F0702030302020204" pitchFamily="66" charset="0"/>
                      </a:endParaRPr>
                    </a:p>
                    <a:p>
                      <a:pPr marL="342900" lvl="0" indent="-342900" algn="l">
                        <a:buFont typeface="Symbol" panose="05050102010706020507" pitchFamily="18" charset="2"/>
                        <a:buChar char=""/>
                      </a:pPr>
                      <a:r>
                        <a:rPr lang="en-GB" sz="1200">
                          <a:effectLst/>
                          <a:latin typeface="+mn-lt"/>
                          <a:ea typeface="Comic Sans MS" panose="030F0702030302020204" pitchFamily="66" charset="0"/>
                          <a:cs typeface="Comic Sans MS" panose="030F0702030302020204" pitchFamily="66" charset="0"/>
                        </a:rPr>
                        <a:t>Provide a secure, happy and stimulating learning environment.</a:t>
                      </a:r>
                    </a:p>
                    <a:p>
                      <a:pPr marL="342900" lvl="0" indent="-342900" algn="l">
                        <a:buFont typeface="Symbol" panose="05050102010706020507" pitchFamily="18" charset="2"/>
                        <a:buChar char=""/>
                      </a:pPr>
                      <a:r>
                        <a:rPr lang="en-GB" sz="1200">
                          <a:effectLst/>
                          <a:latin typeface="+mn-lt"/>
                          <a:ea typeface="Comic Sans MS" panose="030F0702030302020204" pitchFamily="66" charset="0"/>
                          <a:cs typeface="Comic Sans MS" panose="030F0702030302020204" pitchFamily="66" charset="0"/>
                        </a:rPr>
                        <a:t>Provide a broad and balanced curriculum which meets the needs of your child’s well-being, mental health and academic needs.</a:t>
                      </a:r>
                    </a:p>
                    <a:p>
                      <a:pPr marL="342900" lvl="0" indent="-342900" algn="l">
                        <a:buFont typeface="Symbol" panose="05050102010706020507" pitchFamily="18" charset="2"/>
                        <a:buChar char=""/>
                      </a:pPr>
                      <a:r>
                        <a:rPr lang="en-GB" sz="1200">
                          <a:effectLst/>
                          <a:latin typeface="+mn-lt"/>
                          <a:ea typeface="Comic Sans MS" panose="030F0702030302020204" pitchFamily="66" charset="0"/>
                          <a:cs typeface="Comic Sans MS" panose="030F0702030302020204" pitchFamily="66" charset="0"/>
                        </a:rPr>
                        <a:t>Encourage your child to show friendship and respect for others and to abide by the school behaviour policy, ensuring a safe and caring environment for all.</a:t>
                      </a:r>
                    </a:p>
                    <a:p>
                      <a:pPr marL="342900" lvl="0" indent="-342900" algn="l">
                        <a:buFont typeface="Symbol" panose="05050102010706020507" pitchFamily="18" charset="2"/>
                        <a:buChar char=""/>
                      </a:pPr>
                      <a:r>
                        <a:rPr lang="en-GB" sz="1200">
                          <a:effectLst/>
                          <a:latin typeface="+mn-lt"/>
                          <a:ea typeface="Comic Sans MS" panose="030F0702030302020204" pitchFamily="66" charset="0"/>
                          <a:cs typeface="Comic Sans MS" panose="030F0702030302020204" pitchFamily="66" charset="0"/>
                        </a:rPr>
                        <a:t>Teach your child to develop a positive attitude towards one another, regardless of gender, race, culture, belief, age or need.</a:t>
                      </a:r>
                    </a:p>
                    <a:p>
                      <a:pPr marL="342900" lvl="0" indent="-342900" algn="l">
                        <a:buFont typeface="Symbol" panose="05050102010706020507" pitchFamily="18" charset="2"/>
                        <a:buChar char=""/>
                      </a:pPr>
                      <a:r>
                        <a:rPr lang="en-GB" sz="1200">
                          <a:effectLst/>
                          <a:latin typeface="+mn-lt"/>
                          <a:ea typeface="Comic Sans MS" panose="030F0702030302020204" pitchFamily="66" charset="0"/>
                          <a:cs typeface="Comic Sans MS" panose="030F0702030302020204" pitchFamily="66" charset="0"/>
                        </a:rPr>
                        <a:t>Keep you informed termly about your child’s progress and behaviour, as well as their yearly curriculum.</a:t>
                      </a:r>
                    </a:p>
                    <a:p>
                      <a:pPr marL="342900" lvl="0" indent="-342900" algn="l">
                        <a:buFont typeface="Symbol" panose="05050102010706020507" pitchFamily="18" charset="2"/>
                        <a:buChar char=""/>
                      </a:pPr>
                      <a:r>
                        <a:rPr lang="en-GB" sz="1200">
                          <a:effectLst/>
                          <a:latin typeface="+mn-lt"/>
                          <a:ea typeface="Comic Sans MS" panose="030F0702030302020204" pitchFamily="66" charset="0"/>
                          <a:cs typeface="Comic Sans MS" panose="030F0702030302020204" pitchFamily="66" charset="0"/>
                        </a:rPr>
                        <a:t>Set regular and appropriate home learning for your child.</a:t>
                      </a:r>
                    </a:p>
                    <a:p>
                      <a:pPr marL="342900" lvl="0" indent="-342900" algn="l">
                        <a:buFont typeface="Symbol" panose="05050102010706020507" pitchFamily="18" charset="2"/>
                        <a:buChar char=""/>
                      </a:pPr>
                      <a:r>
                        <a:rPr lang="en-GB" sz="1200">
                          <a:effectLst/>
                          <a:latin typeface="+mn-lt"/>
                          <a:ea typeface="Comic Sans MS" panose="030F0702030302020204" pitchFamily="66" charset="0"/>
                          <a:cs typeface="Comic Sans MS" panose="030F0702030302020204" pitchFamily="66" charset="0"/>
                        </a:rPr>
                        <a:t>Make you feel welcome whenever you visit the school and respond to your questions or concerns.</a:t>
                      </a:r>
                    </a:p>
                    <a:p>
                      <a:pPr marL="342900" lvl="0" indent="-342900" algn="l">
                        <a:buFont typeface="Symbol" panose="05050102010706020507" pitchFamily="18" charset="2"/>
                        <a:buChar char=""/>
                      </a:pPr>
                      <a:r>
                        <a:rPr lang="en-GB" sz="1200">
                          <a:effectLst/>
                          <a:latin typeface="+mn-lt"/>
                          <a:ea typeface="Comic Sans MS" panose="030F0702030302020204" pitchFamily="66" charset="0"/>
                          <a:cs typeface="Comic Sans MS" panose="030F0702030302020204" pitchFamily="66" charset="0"/>
                        </a:rPr>
                        <a:t>Allow children safe and secure use of the Internet through a combination of site filtering, supervision and by fostering a responsible attitude in all pupils, in partnership with parents. (Refer to E-Safety Policy) </a:t>
                      </a:r>
                    </a:p>
                    <a:p>
                      <a:pPr marL="342900" lvl="0" indent="-342900" algn="l">
                        <a:buFont typeface="Symbol" panose="05050102010706020507" pitchFamily="18" charset="2"/>
                        <a:buChar char=""/>
                      </a:pPr>
                      <a:r>
                        <a:rPr lang="en-GB" sz="1200">
                          <a:effectLst/>
                          <a:latin typeface="+mn-lt"/>
                          <a:ea typeface="Comic Sans MS" panose="030F0702030302020204" pitchFamily="66" charset="0"/>
                          <a:cs typeface="Comic Sans MS" panose="030F0702030302020204" pitchFamily="66" charset="0"/>
                        </a:rPr>
                        <a:t>Communicate promptly in the event of an emergency or other cause for concern</a:t>
                      </a:r>
                    </a:p>
                    <a:p>
                      <a:pPr marL="342900" lvl="0" indent="-342900" algn="l">
                        <a:buFont typeface="Symbol" panose="05050102010706020507" pitchFamily="18" charset="2"/>
                        <a:buChar char=""/>
                      </a:pPr>
                      <a:r>
                        <a:rPr lang="en-GB" sz="1200">
                          <a:effectLst/>
                          <a:latin typeface="+mn-lt"/>
                          <a:ea typeface="Comic Sans MS" panose="030F0702030302020204" pitchFamily="66" charset="0"/>
                          <a:cs typeface="Comic Sans MS" panose="030F0702030302020204" pitchFamily="66" charset="0"/>
                        </a:rPr>
                        <a:t>Keep you informed about school events, activities, through monthly newsletters, emails and school website. </a:t>
                      </a:r>
                    </a:p>
                    <a:p>
                      <a:pPr marL="342900" lvl="0" indent="-342900" algn="l">
                        <a:buFont typeface="Symbol" panose="05050102010706020507" pitchFamily="18" charset="2"/>
                        <a:buChar char=""/>
                      </a:pPr>
                      <a:r>
                        <a:rPr lang="en-GB" sz="1200">
                          <a:effectLst/>
                          <a:latin typeface="+mn-lt"/>
                          <a:ea typeface="Comic Sans MS" panose="030F0702030302020204" pitchFamily="66" charset="0"/>
                          <a:cs typeface="Comic Sans MS" panose="030F0702030302020204" pitchFamily="66" charset="0"/>
                        </a:rPr>
                        <a:t>Encourage your child to become an active member within our community and help them see that they can have an impact on the world around them.</a:t>
                      </a:r>
                    </a:p>
                    <a:p>
                      <a:pPr marL="342900" lvl="0" indent="-342900" algn="l">
                        <a:buFont typeface="Symbol" panose="05050102010706020507" pitchFamily="18" charset="2"/>
                        <a:buChar char=""/>
                      </a:pPr>
                      <a:r>
                        <a:rPr lang="en-GB" sz="1200">
                          <a:effectLst/>
                          <a:latin typeface="+mn-lt"/>
                          <a:ea typeface="Comic Sans MS" panose="030F0702030302020204" pitchFamily="66" charset="0"/>
                          <a:cs typeface="Comic Sans MS" panose="030F0702030302020204" pitchFamily="66" charset="0"/>
                        </a:rPr>
                        <a:t>Encourage your child to feel proud of their achievements and enjoy being a valued member of our school community</a:t>
                      </a:r>
                    </a:p>
                  </a:txBody>
                  <a:tcPr marL="46394" marR="46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r>
                        <a:rPr lang="en-GB" sz="1200" b="1" dirty="0">
                          <a:effectLst/>
                          <a:latin typeface="+mn-lt"/>
                          <a:ea typeface="Comic Sans MS" panose="030F0702030302020204" pitchFamily="66" charset="0"/>
                          <a:cs typeface="Comic Sans MS" panose="030F0702030302020204" pitchFamily="66" charset="0"/>
                        </a:rPr>
                        <a:t>All parents and guardians will:</a:t>
                      </a:r>
                      <a:endParaRPr lang="en-GB" sz="1200" dirty="0">
                        <a:effectLst/>
                        <a:latin typeface="+mn-lt"/>
                        <a:ea typeface="Comic Sans MS" panose="030F0702030302020204" pitchFamily="66" charset="0"/>
                        <a:cs typeface="Comic Sans MS" panose="030F0702030302020204" pitchFamily="66" charset="0"/>
                      </a:endParaRPr>
                    </a:p>
                    <a:p>
                      <a:pPr marL="342900" lvl="0" indent="-342900" algn="l">
                        <a:lnSpc>
                          <a:spcPct val="100000"/>
                        </a:lnSpc>
                        <a:spcAft>
                          <a:spcPts val="0"/>
                        </a:spcAft>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Accept the school’s aims and values, positively supporting the school. </a:t>
                      </a:r>
                    </a:p>
                    <a:p>
                      <a:pPr marL="342900" lvl="0" indent="-342900" algn="l">
                        <a:lnSpc>
                          <a:spcPct val="100000"/>
                        </a:lnSpc>
                        <a:spcAft>
                          <a:spcPts val="0"/>
                        </a:spcAft>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Ensure that your child attends school punctually every day during term time, arriving in their classroom between 8.30-8.45am.</a:t>
                      </a:r>
                    </a:p>
                    <a:p>
                      <a:pPr marL="342900" lvl="0" indent="-342900" algn="l">
                        <a:lnSpc>
                          <a:spcPct val="100000"/>
                        </a:lnSpc>
                        <a:spcAft>
                          <a:spcPts val="0"/>
                        </a:spcAft>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Follow the protocols for safe parking on and outside the school site.</a:t>
                      </a:r>
                    </a:p>
                    <a:p>
                      <a:pPr marL="342900" lvl="0" indent="-342900" algn="l">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Notify the school by letter or telephone in the event of absence by 8.50am on the day of absence.</a:t>
                      </a:r>
                    </a:p>
                    <a:p>
                      <a:pPr marL="342900" lvl="0" indent="-342900" algn="l">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Support the school’s policies and guidelines on learning, behaviour uniform and dress code, both in school and at home.</a:t>
                      </a:r>
                    </a:p>
                    <a:p>
                      <a:pPr marL="342900" lvl="0" indent="-342900" algn="l">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Attend parent/teacher meetings to discuss your child’s progress.</a:t>
                      </a:r>
                    </a:p>
                    <a:p>
                      <a:pPr marL="342900" lvl="0" indent="-342900" algn="l">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Support your child with home learning that is set, including mental maths, spellings, daily reading and keeping the reading record up to date.</a:t>
                      </a:r>
                    </a:p>
                    <a:p>
                      <a:pPr marL="342900" lvl="0" indent="-342900" algn="l">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Keep us informed of any changes to parent / carer and emergency contact details.</a:t>
                      </a:r>
                    </a:p>
                    <a:p>
                      <a:pPr marL="342900" lvl="0" indent="-342900" algn="l">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Promptly inform the school of any concerns or problems.</a:t>
                      </a:r>
                    </a:p>
                    <a:p>
                      <a:pPr marL="342900" lvl="0" indent="-342900" algn="l">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Support the school in the teaching of safe, secure and age appropriate internet use at home. </a:t>
                      </a:r>
                    </a:p>
                    <a:p>
                      <a:pPr marL="342900" lvl="0" indent="-342900" algn="l">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Respectfully follow good practices when using social media to discuss school matters and use formal channels as appropriate. </a:t>
                      </a:r>
                    </a:p>
                    <a:p>
                      <a:pPr marL="342900" lvl="0" indent="-342900" algn="l">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Follow the school photo policy when sharing pictures on social media. </a:t>
                      </a:r>
                    </a:p>
                    <a:p>
                      <a:pPr marL="342900" lvl="0" indent="-342900" algn="l">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Do not take family holidays during term time</a:t>
                      </a:r>
                    </a:p>
                  </a:txBody>
                  <a:tcPr marL="46394" marR="46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spcBef>
                          <a:spcPts val="350"/>
                        </a:spcBef>
                      </a:pPr>
                      <a:r>
                        <a:rPr lang="en-GB" sz="1200" b="1" dirty="0">
                          <a:effectLst/>
                          <a:latin typeface="+mn-lt"/>
                          <a:ea typeface="Comic Sans MS" panose="030F0702030302020204" pitchFamily="66" charset="0"/>
                          <a:cs typeface="Comic Sans MS" panose="030F0702030302020204" pitchFamily="66" charset="0"/>
                        </a:rPr>
                        <a:t>I will do my best to:</a:t>
                      </a:r>
                      <a:endParaRPr lang="en-GB" sz="1200" dirty="0">
                        <a:effectLst/>
                        <a:latin typeface="+mn-lt"/>
                        <a:ea typeface="Comic Sans MS" panose="030F0702030302020204" pitchFamily="66" charset="0"/>
                        <a:cs typeface="Comic Sans MS" panose="030F0702030302020204" pitchFamily="66" charset="0"/>
                      </a:endParaRPr>
                    </a:p>
                    <a:p>
                      <a:pPr algn="l">
                        <a:spcBef>
                          <a:spcPts val="350"/>
                        </a:spcBef>
                      </a:pPr>
                      <a:r>
                        <a:rPr lang="en-GB" sz="1200" b="1" dirty="0">
                          <a:effectLst/>
                          <a:latin typeface="+mn-lt"/>
                          <a:ea typeface="Comic Sans MS" panose="030F0702030302020204" pitchFamily="66" charset="0"/>
                          <a:cs typeface="Comic Sans MS" panose="030F0702030302020204" pitchFamily="66" charset="0"/>
                        </a:rPr>
                        <a:t> </a:t>
                      </a:r>
                      <a:endParaRPr lang="en-GB" sz="1200" dirty="0">
                        <a:effectLst/>
                        <a:latin typeface="+mn-lt"/>
                        <a:ea typeface="Comic Sans MS" panose="030F0702030302020204" pitchFamily="66" charset="0"/>
                        <a:cs typeface="Comic Sans MS" panose="030F0702030302020204" pitchFamily="66" charset="0"/>
                      </a:endParaRPr>
                    </a:p>
                    <a:p>
                      <a:pPr marL="342900" lvl="0" indent="-342900" algn="l">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Be a friend to others to help us succeed together as a team</a:t>
                      </a:r>
                    </a:p>
                    <a:p>
                      <a:pPr marL="228600" algn="l"/>
                      <a:r>
                        <a:rPr lang="en-GB" sz="1200" dirty="0">
                          <a:effectLst/>
                          <a:latin typeface="+mn-lt"/>
                          <a:ea typeface="Comic Sans MS" panose="030F0702030302020204" pitchFamily="66" charset="0"/>
                          <a:cs typeface="Comic Sans MS" panose="030F0702030302020204" pitchFamily="66" charset="0"/>
                        </a:rPr>
                        <a:t> </a:t>
                      </a:r>
                    </a:p>
                    <a:p>
                      <a:pPr marL="342900" lvl="0" indent="-342900" algn="l">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Be determined to do all classwork and home learning as well as I can, asking questions when I don’t understand.</a:t>
                      </a:r>
                    </a:p>
                    <a:p>
                      <a:pPr marL="228600" algn="l"/>
                      <a:r>
                        <a:rPr lang="en-GB" sz="1200" dirty="0">
                          <a:effectLst/>
                          <a:latin typeface="+mn-lt"/>
                          <a:ea typeface="Comic Sans MS" panose="030F0702030302020204" pitchFamily="66" charset="0"/>
                          <a:cs typeface="Comic Sans MS" panose="030F0702030302020204" pitchFamily="66" charset="0"/>
                        </a:rPr>
                        <a:t> </a:t>
                      </a:r>
                    </a:p>
                    <a:p>
                      <a:pPr marL="342900" lvl="0" indent="-342900" algn="l">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Be respectful towards other people’s culture, race, feelings and beliefs</a:t>
                      </a:r>
                    </a:p>
                    <a:p>
                      <a:pPr algn="l"/>
                      <a:r>
                        <a:rPr lang="en-GB" sz="1200" dirty="0">
                          <a:effectLst/>
                          <a:latin typeface="+mn-lt"/>
                          <a:ea typeface="Comic Sans MS" panose="030F0702030302020204" pitchFamily="66" charset="0"/>
                          <a:cs typeface="Comic Sans MS" panose="030F0702030302020204" pitchFamily="66" charset="0"/>
                        </a:rPr>
                        <a:t> </a:t>
                      </a:r>
                    </a:p>
                    <a:p>
                      <a:pPr marL="342900" lvl="0" indent="-342900" algn="l">
                        <a:buFont typeface="Symbol" panose="05050102010706020507" pitchFamily="18" charset="2"/>
                        <a:buChar char=""/>
                        <a:tabLst>
                          <a:tab pos="270510" algn="l"/>
                        </a:tabLst>
                      </a:pPr>
                      <a:r>
                        <a:rPr lang="en-GB" sz="1200" dirty="0">
                          <a:effectLst/>
                          <a:latin typeface="+mn-lt"/>
                          <a:ea typeface="Comic Sans MS" panose="030F0702030302020204" pitchFamily="66" charset="0"/>
                          <a:cs typeface="Comic Sans MS" panose="030F0702030302020204" pitchFamily="66" charset="0"/>
                        </a:rPr>
                        <a:t>Accept responsibility for the things I do.</a:t>
                      </a:r>
                    </a:p>
                    <a:p>
                      <a:pPr algn="l">
                        <a:tabLst>
                          <a:tab pos="270510" algn="l"/>
                        </a:tabLst>
                      </a:pPr>
                      <a:r>
                        <a:rPr lang="en-GB" sz="1200" dirty="0">
                          <a:effectLst/>
                          <a:latin typeface="+mn-lt"/>
                          <a:ea typeface="Comic Sans MS" panose="030F0702030302020204" pitchFamily="66" charset="0"/>
                          <a:cs typeface="Comic Sans MS" panose="030F0702030302020204" pitchFamily="66" charset="0"/>
                        </a:rPr>
                        <a:t> </a:t>
                      </a:r>
                    </a:p>
                    <a:p>
                      <a:pPr marL="342900" lvl="0" indent="-342900" algn="l">
                        <a:buFont typeface="Symbol" panose="05050102010706020507" pitchFamily="18" charset="2"/>
                        <a:buChar char=""/>
                        <a:tabLst>
                          <a:tab pos="270510" algn="l"/>
                        </a:tabLst>
                      </a:pPr>
                      <a:r>
                        <a:rPr lang="en-GB" sz="1200" dirty="0">
                          <a:effectLst/>
                          <a:latin typeface="+mn-lt"/>
                          <a:ea typeface="Comic Sans MS" panose="030F0702030302020204" pitchFamily="66" charset="0"/>
                          <a:cs typeface="Comic Sans MS" panose="030F0702030302020204" pitchFamily="66" charset="0"/>
                        </a:rPr>
                        <a:t>Make sure I behave in a way that keeps myself and others safe.</a:t>
                      </a:r>
                    </a:p>
                    <a:p>
                      <a:pPr algn="l"/>
                      <a:r>
                        <a:rPr lang="en-GB" sz="1200" dirty="0">
                          <a:effectLst/>
                          <a:latin typeface="+mn-lt"/>
                          <a:ea typeface="Comic Sans MS" panose="030F0702030302020204" pitchFamily="66" charset="0"/>
                          <a:cs typeface="Comic Sans MS" panose="030F0702030302020204" pitchFamily="66" charset="0"/>
                        </a:rPr>
                        <a:t> </a:t>
                      </a:r>
                    </a:p>
                    <a:p>
                      <a:pPr marL="342900" lvl="0" indent="-342900" algn="l">
                        <a:buFont typeface="Symbol" panose="05050102010706020507" pitchFamily="18" charset="2"/>
                        <a:buChar char=""/>
                        <a:tabLst>
                          <a:tab pos="270510" algn="l"/>
                        </a:tabLst>
                      </a:pPr>
                      <a:r>
                        <a:rPr lang="en-GB" sz="1200" dirty="0">
                          <a:effectLst/>
                          <a:latin typeface="+mn-lt"/>
                          <a:ea typeface="Comic Sans MS" panose="030F0702030302020204" pitchFamily="66" charset="0"/>
                          <a:cs typeface="Comic Sans MS" panose="030F0702030302020204" pitchFamily="66" charset="0"/>
                        </a:rPr>
                        <a:t>Wear my school uniform and look smart.</a:t>
                      </a:r>
                    </a:p>
                    <a:p>
                      <a:pPr algn="l">
                        <a:tabLst>
                          <a:tab pos="270510" algn="l"/>
                        </a:tabLst>
                      </a:pPr>
                      <a:r>
                        <a:rPr lang="en-GB" sz="1200" b="1" dirty="0">
                          <a:effectLst/>
                          <a:latin typeface="+mn-lt"/>
                          <a:ea typeface="Comic Sans MS" panose="030F0702030302020204" pitchFamily="66" charset="0"/>
                          <a:cs typeface="Comic Sans MS" panose="030F0702030302020204" pitchFamily="66" charset="0"/>
                        </a:rPr>
                        <a:t> </a:t>
                      </a:r>
                      <a:endParaRPr lang="en-GB" sz="1200" dirty="0">
                        <a:effectLst/>
                        <a:latin typeface="+mn-lt"/>
                        <a:ea typeface="Comic Sans MS" panose="030F0702030302020204" pitchFamily="66" charset="0"/>
                        <a:cs typeface="Comic Sans MS" panose="030F0702030302020204" pitchFamily="66" charset="0"/>
                      </a:endParaRPr>
                    </a:p>
                    <a:p>
                      <a:pPr marL="342900" lvl="0" indent="-342900" algn="l">
                        <a:buFont typeface="Symbol" panose="05050102010706020507" pitchFamily="18" charset="2"/>
                        <a:buChar char=""/>
                        <a:tabLst>
                          <a:tab pos="270510" algn="l"/>
                        </a:tabLst>
                      </a:pPr>
                      <a:r>
                        <a:rPr lang="en-GB" sz="1200" dirty="0">
                          <a:effectLst/>
                          <a:latin typeface="+mn-lt"/>
                          <a:ea typeface="Comic Sans MS" panose="030F0702030302020204" pitchFamily="66" charset="0"/>
                          <a:cs typeface="Comic Sans MS" panose="030F0702030302020204" pitchFamily="66" charset="0"/>
                        </a:rPr>
                        <a:t>Take care of the building, equipment and grounds.</a:t>
                      </a:r>
                    </a:p>
                    <a:p>
                      <a:pPr algn="l">
                        <a:tabLst>
                          <a:tab pos="270510" algn="l"/>
                        </a:tabLst>
                      </a:pPr>
                      <a:r>
                        <a:rPr lang="en-GB" sz="1200" b="1" dirty="0">
                          <a:effectLst/>
                          <a:latin typeface="+mn-lt"/>
                          <a:ea typeface="Comic Sans MS" panose="030F0702030302020204" pitchFamily="66" charset="0"/>
                          <a:cs typeface="Comic Sans MS" panose="030F0702030302020204" pitchFamily="66" charset="0"/>
                        </a:rPr>
                        <a:t> </a:t>
                      </a:r>
                      <a:endParaRPr lang="en-GB" sz="1200" dirty="0">
                        <a:effectLst/>
                        <a:latin typeface="+mn-lt"/>
                        <a:ea typeface="Comic Sans MS" panose="030F0702030302020204" pitchFamily="66" charset="0"/>
                        <a:cs typeface="Comic Sans MS" panose="030F0702030302020204" pitchFamily="66" charset="0"/>
                      </a:endParaRPr>
                    </a:p>
                    <a:p>
                      <a:pPr marL="342900" lvl="0" indent="-342900" algn="l">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Be kind, helpful and forgiving and honest.</a:t>
                      </a:r>
                    </a:p>
                    <a:p>
                      <a:pPr algn="l"/>
                      <a:r>
                        <a:rPr lang="en-GB" sz="1200" dirty="0">
                          <a:effectLst/>
                          <a:latin typeface="+mn-lt"/>
                          <a:ea typeface="Comic Sans MS" panose="030F0702030302020204" pitchFamily="66" charset="0"/>
                          <a:cs typeface="Comic Sans MS" panose="030F0702030302020204" pitchFamily="66" charset="0"/>
                        </a:rPr>
                        <a:t> </a:t>
                      </a:r>
                    </a:p>
                    <a:p>
                      <a:pPr marL="342900" lvl="0" indent="-342900" algn="l">
                        <a:buFont typeface="Symbol" panose="05050102010706020507" pitchFamily="18" charset="2"/>
                        <a:buChar char=""/>
                      </a:pPr>
                      <a:r>
                        <a:rPr lang="en-GB" sz="1200" dirty="0">
                          <a:effectLst/>
                          <a:latin typeface="+mn-lt"/>
                          <a:ea typeface="Comic Sans MS" panose="030F0702030302020204" pitchFamily="66" charset="0"/>
                          <a:cs typeface="Comic Sans MS" panose="030F0702030302020204" pitchFamily="66" charset="0"/>
                        </a:rPr>
                        <a:t>Use the Internet safely as I have been taught in class. </a:t>
                      </a:r>
                    </a:p>
                    <a:p>
                      <a:pPr algn="l"/>
                      <a:r>
                        <a:rPr lang="en-GB" sz="1200" dirty="0">
                          <a:effectLst/>
                          <a:latin typeface="+mn-lt"/>
                          <a:ea typeface="Comic Sans MS" panose="030F0702030302020204" pitchFamily="66" charset="0"/>
                          <a:cs typeface="Comic Sans MS" panose="030F0702030302020204" pitchFamily="66" charset="0"/>
                        </a:rPr>
                        <a:t> </a:t>
                      </a:r>
                    </a:p>
                  </a:txBody>
                  <a:tcPr marL="46394" marR="46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120477030"/>
                  </a:ext>
                </a:extLst>
              </a:tr>
            </a:tbl>
          </a:graphicData>
        </a:graphic>
      </p:graphicFrame>
    </p:spTree>
    <p:extLst>
      <p:ext uri="{BB962C8B-B14F-4D97-AF65-F5344CB8AC3E}">
        <p14:creationId xmlns:p14="http://schemas.microsoft.com/office/powerpoint/2010/main" val="33860178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545E455-8277-4785-9D3C-62FBD8FF05AE}"/>
              </a:ext>
            </a:extLst>
          </p:cNvPr>
          <p:cNvSpPr txBox="1">
            <a:spLocks/>
          </p:cNvSpPr>
          <p:nvPr/>
        </p:nvSpPr>
        <p:spPr>
          <a:xfrm>
            <a:off x="3624246" y="5581732"/>
            <a:ext cx="3579912" cy="85725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1400" b="1" dirty="0">
              <a:latin typeface="Sassoon Infant Std" panose="020B0503020103030203" pitchFamily="34" charset="0"/>
            </a:endParaRPr>
          </a:p>
        </p:txBody>
      </p:sp>
      <p:sp>
        <p:nvSpPr>
          <p:cNvPr id="7" name="Title 1">
            <a:extLst>
              <a:ext uri="{FF2B5EF4-FFF2-40B4-BE49-F238E27FC236}">
                <a16:creationId xmlns:a16="http://schemas.microsoft.com/office/drawing/2014/main" id="{33F608A8-F7A6-41D4-AADE-15C20CE57526}"/>
              </a:ext>
            </a:extLst>
          </p:cNvPr>
          <p:cNvSpPr txBox="1">
            <a:spLocks/>
          </p:cNvSpPr>
          <p:nvPr/>
        </p:nvSpPr>
        <p:spPr>
          <a:xfrm>
            <a:off x="3009898" y="871121"/>
            <a:ext cx="6172200" cy="85725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1600" dirty="0">
              <a:latin typeface="Sassoon Infant Std" panose="020B0503020103030203" pitchFamily="34" charset="0"/>
            </a:endParaRPr>
          </a:p>
        </p:txBody>
      </p:sp>
      <p:pic>
        <p:nvPicPr>
          <p:cNvPr id="4" name="Picture 3">
            <a:extLst>
              <a:ext uri="{FF2B5EF4-FFF2-40B4-BE49-F238E27FC236}">
                <a16:creationId xmlns:a16="http://schemas.microsoft.com/office/drawing/2014/main" id="{F043FC30-63FD-C300-9AD1-81A679F13934}"/>
              </a:ext>
            </a:extLst>
          </p:cNvPr>
          <p:cNvPicPr>
            <a:picLocks noChangeAspect="1"/>
          </p:cNvPicPr>
          <p:nvPr/>
        </p:nvPicPr>
        <p:blipFill>
          <a:blip r:embed="rId3"/>
          <a:stretch>
            <a:fillRect/>
          </a:stretch>
        </p:blipFill>
        <p:spPr>
          <a:xfrm>
            <a:off x="882233" y="0"/>
            <a:ext cx="10427533" cy="6858000"/>
          </a:xfrm>
          <a:prstGeom prst="rect">
            <a:avLst/>
          </a:prstGeom>
        </p:spPr>
      </p:pic>
    </p:spTree>
    <p:extLst>
      <p:ext uri="{BB962C8B-B14F-4D97-AF65-F5344CB8AC3E}">
        <p14:creationId xmlns:p14="http://schemas.microsoft.com/office/powerpoint/2010/main" val="2099396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6E20C2F-3FB2-3173-6BB5-EB3E57935CD2}"/>
              </a:ext>
            </a:extLst>
          </p:cNvPr>
          <p:cNvPicPr>
            <a:picLocks noChangeAspect="1"/>
          </p:cNvPicPr>
          <p:nvPr/>
        </p:nvPicPr>
        <p:blipFill>
          <a:blip r:embed="rId3"/>
          <a:stretch>
            <a:fillRect/>
          </a:stretch>
        </p:blipFill>
        <p:spPr>
          <a:xfrm>
            <a:off x="62352" y="95211"/>
            <a:ext cx="12067296" cy="6667577"/>
          </a:xfrm>
          <a:prstGeom prst="rect">
            <a:avLst/>
          </a:prstGeom>
        </p:spPr>
      </p:pic>
    </p:spTree>
    <p:extLst>
      <p:ext uri="{BB962C8B-B14F-4D97-AF65-F5344CB8AC3E}">
        <p14:creationId xmlns:p14="http://schemas.microsoft.com/office/powerpoint/2010/main" val="9152766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F5087-35FC-DDFB-B443-8A9C696D5BB6}"/>
              </a:ext>
            </a:extLst>
          </p:cNvPr>
          <p:cNvSpPr>
            <a:spLocks noGrp="1"/>
          </p:cNvSpPr>
          <p:nvPr>
            <p:ph type="title"/>
          </p:nvPr>
        </p:nvSpPr>
        <p:spPr/>
        <p:txBody>
          <a:bodyPr/>
          <a:lstStyle/>
          <a:p>
            <a:r>
              <a:rPr lang="en-GB" sz="4000" u="sng" dirty="0"/>
              <a:t>Phonics</a:t>
            </a:r>
          </a:p>
        </p:txBody>
      </p:sp>
      <p:sp>
        <p:nvSpPr>
          <p:cNvPr id="4" name="TextBox 3">
            <a:extLst>
              <a:ext uri="{FF2B5EF4-FFF2-40B4-BE49-F238E27FC236}">
                <a16:creationId xmlns:a16="http://schemas.microsoft.com/office/drawing/2014/main" id="{C8A44BF7-F9E4-BEFF-2089-2FC4E021A1D3}"/>
              </a:ext>
            </a:extLst>
          </p:cNvPr>
          <p:cNvSpPr txBox="1"/>
          <p:nvPr/>
        </p:nvSpPr>
        <p:spPr>
          <a:xfrm>
            <a:off x="479376" y="1740432"/>
            <a:ext cx="6096000" cy="2092881"/>
          </a:xfrm>
          <a:prstGeom prst="rect">
            <a:avLst/>
          </a:prstGeom>
          <a:noFill/>
        </p:spPr>
        <p:txBody>
          <a:bodyPr wrap="square">
            <a:spAutoFit/>
          </a:bodyPr>
          <a:lstStyle/>
          <a:p>
            <a:r>
              <a:rPr lang="en-GB" sz="3000" dirty="0">
                <a:latin typeface="+mj-lt"/>
                <a:ea typeface="+mj-ea"/>
                <a:cs typeface="+mj-cs"/>
              </a:rPr>
              <a:t>We use Little Wandle Letters and Sounds Revised as our chosen systematic phonics programme. </a:t>
            </a:r>
          </a:p>
          <a:p>
            <a:endParaRPr lang="en-GB" sz="2000" dirty="0">
              <a:latin typeface="+mj-lt"/>
              <a:ea typeface="+mj-ea"/>
              <a:cs typeface="+mj-cs"/>
            </a:endParaRPr>
          </a:p>
          <a:p>
            <a:endParaRPr lang="en-GB" sz="2000" dirty="0">
              <a:latin typeface="+mj-lt"/>
              <a:ea typeface="+mj-ea"/>
              <a:cs typeface="+mj-cs"/>
            </a:endParaRPr>
          </a:p>
        </p:txBody>
      </p:sp>
      <p:pic>
        <p:nvPicPr>
          <p:cNvPr id="6" name="Picture 5">
            <a:extLst>
              <a:ext uri="{FF2B5EF4-FFF2-40B4-BE49-F238E27FC236}">
                <a16:creationId xmlns:a16="http://schemas.microsoft.com/office/drawing/2014/main" id="{C9E8B451-012B-0995-C201-BAB7A2BA4EB1}"/>
              </a:ext>
            </a:extLst>
          </p:cNvPr>
          <p:cNvPicPr>
            <a:picLocks noChangeAspect="1"/>
          </p:cNvPicPr>
          <p:nvPr/>
        </p:nvPicPr>
        <p:blipFill>
          <a:blip r:embed="rId2"/>
          <a:stretch>
            <a:fillRect/>
          </a:stretch>
        </p:blipFill>
        <p:spPr>
          <a:xfrm>
            <a:off x="9840416" y="274638"/>
            <a:ext cx="1495425" cy="1362075"/>
          </a:xfrm>
          <a:prstGeom prst="rect">
            <a:avLst/>
          </a:prstGeom>
        </p:spPr>
      </p:pic>
      <p:sp>
        <p:nvSpPr>
          <p:cNvPr id="16" name="TextBox 15">
            <a:extLst>
              <a:ext uri="{FF2B5EF4-FFF2-40B4-BE49-F238E27FC236}">
                <a16:creationId xmlns:a16="http://schemas.microsoft.com/office/drawing/2014/main" id="{F7207170-8666-8A69-4EEB-B23DEDDE979C}"/>
              </a:ext>
            </a:extLst>
          </p:cNvPr>
          <p:cNvSpPr txBox="1"/>
          <p:nvPr/>
        </p:nvSpPr>
        <p:spPr>
          <a:xfrm>
            <a:off x="582588" y="5117568"/>
            <a:ext cx="6096000" cy="1015663"/>
          </a:xfrm>
          <a:prstGeom prst="rect">
            <a:avLst/>
          </a:prstGeom>
          <a:noFill/>
        </p:spPr>
        <p:txBody>
          <a:bodyPr wrap="square">
            <a:spAutoFit/>
          </a:bodyPr>
          <a:lstStyle/>
          <a:p>
            <a:r>
              <a:rPr lang="en-GB" sz="3000" dirty="0">
                <a:latin typeface="+mj-lt"/>
                <a:ea typeface="+mj-ea"/>
                <a:cs typeface="+mj-cs"/>
              </a:rPr>
              <a:t>As part of phonics, the children will read to an adult three times a week.</a:t>
            </a:r>
          </a:p>
        </p:txBody>
      </p:sp>
      <p:sp>
        <p:nvSpPr>
          <p:cNvPr id="20" name="TextBox 19">
            <a:extLst>
              <a:ext uri="{FF2B5EF4-FFF2-40B4-BE49-F238E27FC236}">
                <a16:creationId xmlns:a16="http://schemas.microsoft.com/office/drawing/2014/main" id="{9ECCA83A-7505-4376-F0FC-4EFC52D5E2B2}"/>
              </a:ext>
            </a:extLst>
          </p:cNvPr>
          <p:cNvSpPr txBox="1"/>
          <p:nvPr/>
        </p:nvSpPr>
        <p:spPr>
          <a:xfrm>
            <a:off x="467172" y="3832444"/>
            <a:ext cx="6096000" cy="553998"/>
          </a:xfrm>
          <a:prstGeom prst="rect">
            <a:avLst/>
          </a:prstGeom>
          <a:noFill/>
        </p:spPr>
        <p:txBody>
          <a:bodyPr wrap="square">
            <a:spAutoFit/>
          </a:bodyPr>
          <a:lstStyle/>
          <a:p>
            <a:r>
              <a:rPr lang="en-GB" sz="3000" dirty="0"/>
              <a:t>https://www.littlewandle.org.uk/</a:t>
            </a:r>
          </a:p>
        </p:txBody>
      </p:sp>
      <p:pic>
        <p:nvPicPr>
          <p:cNvPr id="22" name="Picture 21">
            <a:extLst>
              <a:ext uri="{FF2B5EF4-FFF2-40B4-BE49-F238E27FC236}">
                <a16:creationId xmlns:a16="http://schemas.microsoft.com/office/drawing/2014/main" id="{9B409200-AFDB-5710-EDB7-13035C0CB8B4}"/>
              </a:ext>
            </a:extLst>
          </p:cNvPr>
          <p:cNvPicPr>
            <a:picLocks noChangeAspect="1"/>
          </p:cNvPicPr>
          <p:nvPr/>
        </p:nvPicPr>
        <p:blipFill>
          <a:blip r:embed="rId3"/>
          <a:stretch>
            <a:fillRect/>
          </a:stretch>
        </p:blipFill>
        <p:spPr>
          <a:xfrm>
            <a:off x="6907504" y="2852936"/>
            <a:ext cx="4485006" cy="3096343"/>
          </a:xfrm>
          <a:prstGeom prst="rect">
            <a:avLst/>
          </a:prstGeom>
        </p:spPr>
      </p:pic>
    </p:spTree>
    <p:extLst>
      <p:ext uri="{BB962C8B-B14F-4D97-AF65-F5344CB8AC3E}">
        <p14:creationId xmlns:p14="http://schemas.microsoft.com/office/powerpoint/2010/main" val="22772000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F5087-35FC-DDFB-B443-8A9C696D5BB6}"/>
              </a:ext>
            </a:extLst>
          </p:cNvPr>
          <p:cNvSpPr>
            <a:spLocks noGrp="1"/>
          </p:cNvSpPr>
          <p:nvPr>
            <p:ph type="title"/>
          </p:nvPr>
        </p:nvSpPr>
        <p:spPr/>
        <p:txBody>
          <a:bodyPr/>
          <a:lstStyle/>
          <a:p>
            <a:r>
              <a:rPr lang="en-GB" sz="4000" u="sng" dirty="0"/>
              <a:t>Phonics</a:t>
            </a:r>
          </a:p>
        </p:txBody>
      </p:sp>
      <p:pic>
        <p:nvPicPr>
          <p:cNvPr id="6" name="Picture 5">
            <a:extLst>
              <a:ext uri="{FF2B5EF4-FFF2-40B4-BE49-F238E27FC236}">
                <a16:creationId xmlns:a16="http://schemas.microsoft.com/office/drawing/2014/main" id="{C9E8B451-012B-0995-C201-BAB7A2BA4EB1}"/>
              </a:ext>
            </a:extLst>
          </p:cNvPr>
          <p:cNvPicPr>
            <a:picLocks noChangeAspect="1"/>
          </p:cNvPicPr>
          <p:nvPr/>
        </p:nvPicPr>
        <p:blipFill>
          <a:blip r:embed="rId2"/>
          <a:stretch>
            <a:fillRect/>
          </a:stretch>
        </p:blipFill>
        <p:spPr>
          <a:xfrm>
            <a:off x="9699303" y="165100"/>
            <a:ext cx="1495425" cy="1362075"/>
          </a:xfrm>
          <a:prstGeom prst="rect">
            <a:avLst/>
          </a:prstGeom>
        </p:spPr>
      </p:pic>
      <p:sp>
        <p:nvSpPr>
          <p:cNvPr id="5" name="TextBox 4">
            <a:extLst>
              <a:ext uri="{FF2B5EF4-FFF2-40B4-BE49-F238E27FC236}">
                <a16:creationId xmlns:a16="http://schemas.microsoft.com/office/drawing/2014/main" id="{5FC1D279-E158-092C-4E15-64995A435E87}"/>
              </a:ext>
            </a:extLst>
          </p:cNvPr>
          <p:cNvSpPr txBox="1"/>
          <p:nvPr/>
        </p:nvSpPr>
        <p:spPr>
          <a:xfrm>
            <a:off x="767407" y="1044407"/>
            <a:ext cx="993710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000" b="0" i="0" u="none" strike="noStrike" kern="1200" cap="none" spc="0" normalizeH="0" baseline="0" noProof="0" dirty="0">
                <a:ln>
                  <a:noFill/>
                </a:ln>
                <a:solidFill>
                  <a:prstClr val="black"/>
                </a:solidFill>
                <a:effectLst/>
                <a:uLnTx/>
                <a:uFillTx/>
                <a:latin typeface="Calibri"/>
                <a:ea typeface="+mn-ea"/>
                <a:cs typeface="+mn-cs"/>
              </a:rPr>
              <a:t>Newlands has subscribed to Collins </a:t>
            </a:r>
            <a:r>
              <a:rPr kumimoji="0" lang="en-GB" sz="3000" b="0" i="0" u="none" strike="noStrike" kern="1200" cap="none" spc="0" normalizeH="0" baseline="0" noProof="0" dirty="0" err="1">
                <a:ln>
                  <a:noFill/>
                </a:ln>
                <a:solidFill>
                  <a:prstClr val="black"/>
                </a:solidFill>
                <a:effectLst/>
                <a:uLnTx/>
                <a:uFillTx/>
                <a:latin typeface="Calibri"/>
                <a:ea typeface="+mn-ea"/>
                <a:cs typeface="+mn-cs"/>
              </a:rPr>
              <a:t>ebooks</a:t>
            </a:r>
            <a:r>
              <a:rPr kumimoji="0" lang="en-GB" sz="3000" b="0" i="0" u="none" strike="noStrike" kern="1200" cap="none" spc="0" normalizeH="0" baseline="0" noProof="0" dirty="0">
                <a:ln>
                  <a:noFill/>
                </a:ln>
                <a:solidFill>
                  <a:prstClr val="black"/>
                </a:solidFill>
                <a:effectLst/>
                <a:uLnTx/>
                <a:uFillTx/>
                <a:latin typeface="Calibri"/>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000" b="0" i="0" u="none" strike="noStrike" kern="1200" cap="none" spc="0" normalizeH="0" baseline="0" noProof="0" dirty="0">
                <a:ln>
                  <a:noFill/>
                </a:ln>
                <a:solidFill>
                  <a:prstClr val="black"/>
                </a:solidFill>
                <a:effectLst/>
                <a:uLnTx/>
                <a:uFillTx/>
                <a:latin typeface="Calibri"/>
                <a:ea typeface="+mn-ea"/>
                <a:cs typeface="+mn-cs"/>
              </a:rPr>
              <a:t>Login to </a:t>
            </a:r>
            <a:r>
              <a:rPr kumimoji="0" lang="en-GB" sz="3000" b="1" i="0" u="none" strike="noStrike" kern="1200" cap="none" spc="0" normalizeH="0" baseline="0" noProof="0" dirty="0">
                <a:ln>
                  <a:noFill/>
                </a:ln>
                <a:solidFill>
                  <a:prstClr val="black"/>
                </a:solidFill>
                <a:effectLst/>
                <a:uLnTx/>
                <a:uFillTx/>
                <a:latin typeface="Calibri"/>
                <a:ea typeface="+mn-ea"/>
                <a:cs typeface="+mn-cs"/>
              </a:rPr>
              <a:t>Collins</a:t>
            </a:r>
            <a:r>
              <a:rPr kumimoji="0" lang="en-GB" sz="3000" b="0" i="0" u="none" strike="noStrike" kern="1200" cap="none" spc="0" normalizeH="0" baseline="0" noProof="0" dirty="0">
                <a:ln>
                  <a:noFill/>
                </a:ln>
                <a:solidFill>
                  <a:prstClr val="black"/>
                </a:solidFill>
                <a:effectLst/>
                <a:uLnTx/>
                <a:uFillTx/>
                <a:latin typeface="Calibri"/>
                <a:ea typeface="+mn-ea"/>
                <a:cs typeface="+mn-cs"/>
              </a:rPr>
              <a:t> </a:t>
            </a:r>
            <a:r>
              <a:rPr kumimoji="0" lang="en-GB" sz="3000" b="0" i="0" u="none" strike="noStrike" kern="1200" cap="none" spc="0" normalizeH="0" baseline="0" noProof="0" dirty="0" err="1">
                <a:ln>
                  <a:noFill/>
                </a:ln>
                <a:solidFill>
                  <a:prstClr val="black"/>
                </a:solidFill>
                <a:effectLst/>
                <a:uLnTx/>
                <a:uFillTx/>
                <a:latin typeface="Calibri"/>
                <a:ea typeface="+mn-ea"/>
                <a:cs typeface="+mn-cs"/>
              </a:rPr>
              <a:t>ebooks</a:t>
            </a:r>
            <a:r>
              <a:rPr kumimoji="0" lang="en-GB" sz="3000" b="0" i="0" u="none" strike="noStrike" kern="1200" cap="none" spc="0" normalizeH="0" baseline="0" noProof="0" dirty="0">
                <a:ln>
                  <a:noFill/>
                </a:ln>
                <a:solidFill>
                  <a:prstClr val="black"/>
                </a:solidFill>
                <a:effectLst/>
                <a:uLnTx/>
                <a:uFillTx/>
                <a:latin typeface="Calibri"/>
                <a:ea typeface="+mn-ea"/>
                <a:cs typeface="+mn-cs"/>
              </a:rPr>
              <a:t> on the parent section of Little Wandle 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000" b="0" i="0" u="none" strike="noStrike" kern="1200" cap="none" spc="0" normalizeH="0" baseline="0" noProof="0" dirty="0">
                <a:ln>
                  <a:noFill/>
                </a:ln>
                <a:solidFill>
                  <a:prstClr val="black"/>
                </a:solidFill>
                <a:effectLst/>
                <a:uLnTx/>
                <a:uFillTx/>
                <a:latin typeface="Calibri"/>
                <a:ea typeface="+mn-ea"/>
                <a:cs typeface="+mn-cs"/>
              </a:rPr>
              <a:t>https://www.littlewandle.org.uk/resources/for-parents/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0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TextBox 6">
            <a:extLst>
              <a:ext uri="{FF2B5EF4-FFF2-40B4-BE49-F238E27FC236}">
                <a16:creationId xmlns:a16="http://schemas.microsoft.com/office/drawing/2014/main" id="{1163319D-DB6B-6A3A-88DC-2B95119DA913}"/>
              </a:ext>
            </a:extLst>
          </p:cNvPr>
          <p:cNvSpPr txBox="1"/>
          <p:nvPr/>
        </p:nvSpPr>
        <p:spPr>
          <a:xfrm>
            <a:off x="842318" y="4007634"/>
            <a:ext cx="6096000" cy="19389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000" b="0" i="0" u="none" strike="noStrike" kern="1200" cap="none" spc="0" normalizeH="0" baseline="0" noProof="0" dirty="0">
                <a:ln>
                  <a:noFill/>
                </a:ln>
                <a:solidFill>
                  <a:prstClr val="black"/>
                </a:solidFill>
                <a:effectLst/>
                <a:uLnTx/>
                <a:uFillTx/>
                <a:latin typeface="Calibri"/>
                <a:ea typeface="+mn-ea"/>
                <a:cs typeface="+mn-cs"/>
              </a:rPr>
              <a:t>Your child will read in school, but please also encourage your child to read these books at home and utilise the public libraries.</a:t>
            </a:r>
          </a:p>
        </p:txBody>
      </p:sp>
      <p:pic>
        <p:nvPicPr>
          <p:cNvPr id="8" name="Picture 7">
            <a:extLst>
              <a:ext uri="{FF2B5EF4-FFF2-40B4-BE49-F238E27FC236}">
                <a16:creationId xmlns:a16="http://schemas.microsoft.com/office/drawing/2014/main" id="{161B6642-9524-B4D3-8C3F-1C3F5E6E8DD1}"/>
              </a:ext>
            </a:extLst>
          </p:cNvPr>
          <p:cNvPicPr>
            <a:picLocks noChangeAspect="1"/>
          </p:cNvPicPr>
          <p:nvPr/>
        </p:nvPicPr>
        <p:blipFill>
          <a:blip r:embed="rId3"/>
          <a:stretch>
            <a:fillRect/>
          </a:stretch>
        </p:blipFill>
        <p:spPr>
          <a:xfrm>
            <a:off x="6938318" y="3260398"/>
            <a:ext cx="4486275" cy="2971800"/>
          </a:xfrm>
          <a:prstGeom prst="rect">
            <a:avLst/>
          </a:prstGeom>
        </p:spPr>
      </p:pic>
    </p:spTree>
    <p:extLst>
      <p:ext uri="{BB962C8B-B14F-4D97-AF65-F5344CB8AC3E}">
        <p14:creationId xmlns:p14="http://schemas.microsoft.com/office/powerpoint/2010/main" val="38306179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37A223-77ED-63DB-0EA3-ECC05ED2E03F}"/>
              </a:ext>
            </a:extLst>
          </p:cNvPr>
          <p:cNvPicPr>
            <a:picLocks noChangeAspect="1"/>
          </p:cNvPicPr>
          <p:nvPr/>
        </p:nvPicPr>
        <p:blipFill>
          <a:blip r:embed="rId2"/>
          <a:stretch>
            <a:fillRect/>
          </a:stretch>
        </p:blipFill>
        <p:spPr>
          <a:xfrm>
            <a:off x="119336" y="0"/>
            <a:ext cx="4010950" cy="3222702"/>
          </a:xfrm>
          <a:prstGeom prst="rect">
            <a:avLst/>
          </a:prstGeom>
        </p:spPr>
      </p:pic>
      <p:pic>
        <p:nvPicPr>
          <p:cNvPr id="8" name="Picture 7">
            <a:extLst>
              <a:ext uri="{FF2B5EF4-FFF2-40B4-BE49-F238E27FC236}">
                <a16:creationId xmlns:a16="http://schemas.microsoft.com/office/drawing/2014/main" id="{4589E6AB-4650-3815-DA26-22C0C7E1846E}"/>
              </a:ext>
            </a:extLst>
          </p:cNvPr>
          <p:cNvPicPr>
            <a:picLocks noChangeAspect="1"/>
          </p:cNvPicPr>
          <p:nvPr/>
        </p:nvPicPr>
        <p:blipFill>
          <a:blip r:embed="rId3"/>
          <a:stretch>
            <a:fillRect/>
          </a:stretch>
        </p:blipFill>
        <p:spPr>
          <a:xfrm>
            <a:off x="4312494" y="1"/>
            <a:ext cx="3479766" cy="3222702"/>
          </a:xfrm>
          <a:prstGeom prst="rect">
            <a:avLst/>
          </a:prstGeom>
        </p:spPr>
      </p:pic>
      <p:pic>
        <p:nvPicPr>
          <p:cNvPr id="10" name="Picture 9">
            <a:extLst>
              <a:ext uri="{FF2B5EF4-FFF2-40B4-BE49-F238E27FC236}">
                <a16:creationId xmlns:a16="http://schemas.microsoft.com/office/drawing/2014/main" id="{109D1DA0-560D-44A1-EB86-73358DCC6076}"/>
              </a:ext>
            </a:extLst>
          </p:cNvPr>
          <p:cNvPicPr>
            <a:picLocks noChangeAspect="1"/>
          </p:cNvPicPr>
          <p:nvPr/>
        </p:nvPicPr>
        <p:blipFill>
          <a:blip r:embed="rId4"/>
          <a:stretch>
            <a:fillRect/>
          </a:stretch>
        </p:blipFill>
        <p:spPr>
          <a:xfrm>
            <a:off x="8061716" y="0"/>
            <a:ext cx="3229109" cy="3222702"/>
          </a:xfrm>
          <a:prstGeom prst="rect">
            <a:avLst/>
          </a:prstGeom>
        </p:spPr>
      </p:pic>
      <p:pic>
        <p:nvPicPr>
          <p:cNvPr id="14" name="Picture 13">
            <a:extLst>
              <a:ext uri="{FF2B5EF4-FFF2-40B4-BE49-F238E27FC236}">
                <a16:creationId xmlns:a16="http://schemas.microsoft.com/office/drawing/2014/main" id="{8DC085A7-46EB-101F-2CB6-F1B74453B86D}"/>
              </a:ext>
            </a:extLst>
          </p:cNvPr>
          <p:cNvPicPr>
            <a:picLocks noChangeAspect="1"/>
          </p:cNvPicPr>
          <p:nvPr/>
        </p:nvPicPr>
        <p:blipFill>
          <a:blip r:embed="rId5"/>
          <a:stretch>
            <a:fillRect/>
          </a:stretch>
        </p:blipFill>
        <p:spPr>
          <a:xfrm>
            <a:off x="119336" y="3429000"/>
            <a:ext cx="3385938" cy="3136666"/>
          </a:xfrm>
          <a:prstGeom prst="rect">
            <a:avLst/>
          </a:prstGeom>
        </p:spPr>
      </p:pic>
      <p:pic>
        <p:nvPicPr>
          <p:cNvPr id="16" name="Picture 15">
            <a:extLst>
              <a:ext uri="{FF2B5EF4-FFF2-40B4-BE49-F238E27FC236}">
                <a16:creationId xmlns:a16="http://schemas.microsoft.com/office/drawing/2014/main" id="{275D179A-263C-DB04-B09F-CF3182817389}"/>
              </a:ext>
            </a:extLst>
          </p:cNvPr>
          <p:cNvPicPr>
            <a:picLocks noChangeAspect="1"/>
          </p:cNvPicPr>
          <p:nvPr/>
        </p:nvPicPr>
        <p:blipFill>
          <a:blip r:embed="rId6"/>
          <a:stretch>
            <a:fillRect/>
          </a:stretch>
        </p:blipFill>
        <p:spPr>
          <a:xfrm>
            <a:off x="3791743" y="3416052"/>
            <a:ext cx="3537791" cy="3136666"/>
          </a:xfrm>
          <a:prstGeom prst="rect">
            <a:avLst/>
          </a:prstGeom>
        </p:spPr>
      </p:pic>
      <p:pic>
        <p:nvPicPr>
          <p:cNvPr id="18" name="Picture 17">
            <a:extLst>
              <a:ext uri="{FF2B5EF4-FFF2-40B4-BE49-F238E27FC236}">
                <a16:creationId xmlns:a16="http://schemas.microsoft.com/office/drawing/2014/main" id="{705A0779-8DFC-3C76-996F-2408614D0E76}"/>
              </a:ext>
            </a:extLst>
          </p:cNvPr>
          <p:cNvPicPr>
            <a:picLocks noChangeAspect="1"/>
          </p:cNvPicPr>
          <p:nvPr/>
        </p:nvPicPr>
        <p:blipFill>
          <a:blip r:embed="rId7"/>
          <a:stretch>
            <a:fillRect/>
          </a:stretch>
        </p:blipFill>
        <p:spPr>
          <a:xfrm>
            <a:off x="7633019" y="3429000"/>
            <a:ext cx="3687443" cy="3222703"/>
          </a:xfrm>
          <a:prstGeom prst="rect">
            <a:avLst/>
          </a:prstGeom>
        </p:spPr>
      </p:pic>
    </p:spTree>
    <p:extLst>
      <p:ext uri="{BB962C8B-B14F-4D97-AF65-F5344CB8AC3E}">
        <p14:creationId xmlns:p14="http://schemas.microsoft.com/office/powerpoint/2010/main" val="35239783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85B58-24BE-A78D-DE9A-34914260FE2B}"/>
              </a:ext>
            </a:extLst>
          </p:cNvPr>
          <p:cNvSpPr>
            <a:spLocks noGrp="1"/>
          </p:cNvSpPr>
          <p:nvPr>
            <p:ph type="title"/>
          </p:nvPr>
        </p:nvSpPr>
        <p:spPr>
          <a:xfrm>
            <a:off x="335360" y="-171400"/>
            <a:ext cx="10972800" cy="1143000"/>
          </a:xfrm>
        </p:spPr>
        <p:txBody>
          <a:bodyPr/>
          <a:lstStyle/>
          <a:p>
            <a:r>
              <a:rPr lang="en-GB" u="sng" dirty="0"/>
              <a:t>End of year expectations for year 2 English:</a:t>
            </a:r>
          </a:p>
        </p:txBody>
      </p:sp>
      <p:sp>
        <p:nvSpPr>
          <p:cNvPr id="3" name="TextBox 2">
            <a:extLst>
              <a:ext uri="{FF2B5EF4-FFF2-40B4-BE49-F238E27FC236}">
                <a16:creationId xmlns:a16="http://schemas.microsoft.com/office/drawing/2014/main" id="{A1CE6D89-CAFC-BCBB-92D4-31E75E5414BF}"/>
              </a:ext>
            </a:extLst>
          </p:cNvPr>
          <p:cNvSpPr txBox="1"/>
          <p:nvPr/>
        </p:nvSpPr>
        <p:spPr>
          <a:xfrm>
            <a:off x="335360" y="714652"/>
            <a:ext cx="11521280" cy="6143348"/>
          </a:xfrm>
          <a:prstGeom prst="rect">
            <a:avLst/>
          </a:prstGeom>
          <a:noFill/>
        </p:spPr>
        <p:txBody>
          <a:bodyPr wrap="square" rtlCol="0">
            <a:spAutoFit/>
          </a:bodyPr>
          <a:lstStyle/>
          <a:p>
            <a:pPr>
              <a:lnSpc>
                <a:spcPct val="150000"/>
              </a:lnSpc>
            </a:pPr>
            <a:r>
              <a:rPr lang="en-GB" sz="1600" dirty="0"/>
              <a:t>Read most common exception words automatically.</a:t>
            </a:r>
          </a:p>
          <a:p>
            <a:pPr>
              <a:lnSpc>
                <a:spcPct val="150000"/>
              </a:lnSpc>
            </a:pPr>
            <a:r>
              <a:rPr lang="en-GB" sz="1600" dirty="0"/>
              <a:t>Read accurately and fluently using phonics knowledge.</a:t>
            </a:r>
          </a:p>
          <a:p>
            <a:pPr>
              <a:lnSpc>
                <a:spcPct val="150000"/>
              </a:lnSpc>
            </a:pPr>
            <a:r>
              <a:rPr lang="en-GB" sz="1600" dirty="0"/>
              <a:t>Self-correct when something does not make sense.</a:t>
            </a:r>
          </a:p>
          <a:p>
            <a:pPr>
              <a:lnSpc>
                <a:spcPct val="150000"/>
              </a:lnSpc>
            </a:pPr>
            <a:r>
              <a:rPr lang="en-GB" sz="1600" dirty="0"/>
              <a:t>Answer questions about what they have read.</a:t>
            </a:r>
          </a:p>
          <a:p>
            <a:pPr>
              <a:lnSpc>
                <a:spcPct val="150000"/>
              </a:lnSpc>
            </a:pPr>
            <a:r>
              <a:rPr lang="en-GB" sz="1600" dirty="0"/>
              <a:t>Make simple predictions about a story.</a:t>
            </a:r>
          </a:p>
          <a:p>
            <a:pPr>
              <a:lnSpc>
                <a:spcPct val="150000"/>
              </a:lnSpc>
            </a:pPr>
            <a:r>
              <a:rPr lang="en-GB" sz="1600" dirty="0"/>
              <a:t>Discuss favourite books, characters and authors.</a:t>
            </a:r>
          </a:p>
          <a:p>
            <a:pPr>
              <a:lnSpc>
                <a:spcPct val="150000"/>
              </a:lnSpc>
            </a:pPr>
            <a:r>
              <a:rPr lang="en-GB" sz="1600" dirty="0"/>
              <a:t>Explain the meaning of new vocabulary in context.</a:t>
            </a:r>
          </a:p>
          <a:p>
            <a:pPr>
              <a:lnSpc>
                <a:spcPct val="150000"/>
              </a:lnSpc>
            </a:pPr>
            <a:r>
              <a:rPr lang="en-GB" sz="1600" dirty="0"/>
              <a:t>Retrieve information from fiction and non-fiction texts.                    </a:t>
            </a:r>
          </a:p>
          <a:p>
            <a:pPr>
              <a:lnSpc>
                <a:spcPct val="150000"/>
              </a:lnSpc>
            </a:pPr>
            <a:r>
              <a:rPr lang="en-GB" sz="1600" dirty="0"/>
              <a:t>Read aloud with expression and appropriate pace.</a:t>
            </a:r>
          </a:p>
          <a:p>
            <a:pPr>
              <a:lnSpc>
                <a:spcPct val="150000"/>
              </a:lnSpc>
            </a:pPr>
            <a:r>
              <a:rPr lang="en-GB" sz="1600" dirty="0"/>
              <a:t>Write for different purposes, including stories, recounts, instructions and simple reports.</a:t>
            </a:r>
          </a:p>
          <a:p>
            <a:pPr>
              <a:lnSpc>
                <a:spcPct val="150000"/>
              </a:lnSpc>
            </a:pPr>
            <a:r>
              <a:rPr lang="en-GB" sz="1600" dirty="0"/>
              <a:t>Write sentences that are grammatically correct.</a:t>
            </a:r>
          </a:p>
          <a:p>
            <a:pPr>
              <a:lnSpc>
                <a:spcPct val="150000"/>
              </a:lnSpc>
            </a:pPr>
            <a:r>
              <a:rPr lang="en-GB" sz="1600" dirty="0"/>
              <a:t>Use capital letters, full stops, question marks and exclamation marks accurately.</a:t>
            </a:r>
          </a:p>
          <a:p>
            <a:pPr>
              <a:lnSpc>
                <a:spcPct val="150000"/>
              </a:lnSpc>
            </a:pPr>
            <a:r>
              <a:rPr lang="en-GB" sz="1600" dirty="0"/>
              <a:t>Use expanded noun phrases (e.g. the fluffy brown rabbit).Use conjunctions such as and, but, because, when, if.</a:t>
            </a:r>
          </a:p>
          <a:p>
            <a:pPr>
              <a:lnSpc>
                <a:spcPct val="150000"/>
              </a:lnSpc>
            </a:pPr>
            <a:r>
              <a:rPr lang="en-GB" sz="1600" dirty="0"/>
              <a:t>Spell most Year 1 and Year 2 common exception words correctly.</a:t>
            </a:r>
          </a:p>
          <a:p>
            <a:pPr>
              <a:lnSpc>
                <a:spcPct val="150000"/>
              </a:lnSpc>
            </a:pPr>
            <a:r>
              <a:rPr lang="en-GB" sz="1600" dirty="0"/>
              <a:t>Use apostrophes for possession and contraction.</a:t>
            </a:r>
          </a:p>
          <a:p>
            <a:pPr>
              <a:lnSpc>
                <a:spcPct val="150000"/>
              </a:lnSpc>
            </a:pPr>
            <a:r>
              <a:rPr lang="en-GB" sz="1600" dirty="0"/>
              <a:t>Form lower-case and capital letters correctly and consistently.</a:t>
            </a:r>
          </a:p>
        </p:txBody>
      </p:sp>
    </p:spTree>
    <p:extLst>
      <p:ext uri="{BB962C8B-B14F-4D97-AF65-F5344CB8AC3E}">
        <p14:creationId xmlns:p14="http://schemas.microsoft.com/office/powerpoint/2010/main" val="36475156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8301C-99F1-54F7-F507-798C67977E95}"/>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AE581437-1C91-860C-6348-68E74FF833D6}"/>
              </a:ext>
            </a:extLst>
          </p:cNvPr>
          <p:cNvPicPr>
            <a:picLocks noChangeAspect="1"/>
          </p:cNvPicPr>
          <p:nvPr/>
        </p:nvPicPr>
        <p:blipFill>
          <a:blip r:embed="rId2"/>
          <a:stretch>
            <a:fillRect/>
          </a:stretch>
        </p:blipFill>
        <p:spPr>
          <a:xfrm>
            <a:off x="218254" y="180521"/>
            <a:ext cx="11755491" cy="6496957"/>
          </a:xfrm>
          <a:prstGeom prst="rect">
            <a:avLst/>
          </a:prstGeom>
        </p:spPr>
      </p:pic>
    </p:spTree>
    <p:extLst>
      <p:ext uri="{BB962C8B-B14F-4D97-AF65-F5344CB8AC3E}">
        <p14:creationId xmlns:p14="http://schemas.microsoft.com/office/powerpoint/2010/main" val="586948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AE0F50-56C8-DA4F-ABA4-A26F3313FB80}"/>
              </a:ext>
            </a:extLst>
          </p:cNvPr>
          <p:cNvSpPr>
            <a:spLocks noGrp="1"/>
          </p:cNvSpPr>
          <p:nvPr>
            <p:ph type="title"/>
          </p:nvPr>
        </p:nvSpPr>
        <p:spPr>
          <a:xfrm>
            <a:off x="335360" y="-6052"/>
            <a:ext cx="10972800" cy="1143000"/>
          </a:xfrm>
        </p:spPr>
        <p:txBody>
          <a:bodyPr/>
          <a:lstStyle/>
          <a:p>
            <a:r>
              <a:rPr lang="en-GB" u="sng" dirty="0"/>
              <a:t>Maths</a:t>
            </a:r>
          </a:p>
        </p:txBody>
      </p:sp>
      <p:sp>
        <p:nvSpPr>
          <p:cNvPr id="3" name="TextBox 2">
            <a:extLst>
              <a:ext uri="{FF2B5EF4-FFF2-40B4-BE49-F238E27FC236}">
                <a16:creationId xmlns:a16="http://schemas.microsoft.com/office/drawing/2014/main" id="{6FF8FBF4-180B-8E32-B977-B9CDD0CF2301}"/>
              </a:ext>
            </a:extLst>
          </p:cNvPr>
          <p:cNvSpPr txBox="1"/>
          <p:nvPr/>
        </p:nvSpPr>
        <p:spPr>
          <a:xfrm>
            <a:off x="300584" y="836712"/>
            <a:ext cx="11665296" cy="6155531"/>
          </a:xfrm>
          <a:prstGeom prst="rect">
            <a:avLst/>
          </a:prstGeom>
          <a:noFill/>
        </p:spPr>
        <p:txBody>
          <a:bodyPr wrap="square" rtlCol="0">
            <a:spAutoFit/>
          </a:bodyPr>
          <a:lstStyle/>
          <a:p>
            <a:pPr marL="285750" indent="-285750">
              <a:buFont typeface="Arial" panose="020B0604020202020204" pitchFamily="34" charset="0"/>
              <a:buChar char="•"/>
            </a:pPr>
            <a:r>
              <a:rPr lang="en-GB" sz="3200" dirty="0"/>
              <a:t>All children have been given a login to ANTON which is where their weekly maths home learning is set</a:t>
            </a:r>
            <a:r>
              <a:rPr lang="en-GB" sz="2800" dirty="0"/>
              <a:t>.</a:t>
            </a:r>
          </a:p>
          <a:p>
            <a:pPr marL="285750" indent="-285750">
              <a:buFont typeface="Arial" panose="020B0604020202020204" pitchFamily="34" charset="0"/>
              <a:buChar char="•"/>
            </a:pPr>
            <a:r>
              <a:rPr lang="en-GB" sz="3200" dirty="0"/>
              <a:t>The children will also be participating in daily factual fluency lessons to help with their confidence in number skills e.g. number bonds</a:t>
            </a:r>
          </a:p>
          <a:p>
            <a:pPr marL="285750" indent="-285750">
              <a:buFont typeface="Arial" panose="020B0604020202020204" pitchFamily="34" charset="0"/>
              <a:buChar char="•"/>
            </a:pPr>
            <a:r>
              <a:rPr lang="en-GB" sz="3200" dirty="0"/>
              <a:t>Some examples of resources we use in class to aid the </a:t>
            </a:r>
            <a:r>
              <a:rPr lang="en-GB" sz="3200" dirty="0" err="1"/>
              <a:t>childrens</a:t>
            </a:r>
            <a:r>
              <a:rPr lang="en-GB" sz="3200" dirty="0"/>
              <a:t> learning are: counters, tens frames, dienes, number lines, </a:t>
            </a:r>
            <a:r>
              <a:rPr lang="en-GB" sz="3200" dirty="0" err="1"/>
              <a:t>rekenraks</a:t>
            </a:r>
            <a:r>
              <a:rPr lang="en-GB" sz="3200" dirty="0"/>
              <a:t>, analogue clocks.</a:t>
            </a:r>
          </a:p>
          <a:p>
            <a:pPr marL="285750" indent="-285750">
              <a:buFont typeface="Arial" panose="020B0604020202020204" pitchFamily="34" charset="0"/>
              <a:buChar char="•"/>
            </a:pPr>
            <a:r>
              <a:rPr lang="en-GB" sz="3200" dirty="0"/>
              <a:t>Some examples of methods we use in maths that can help your children at home are: part-whole models, tens frames, number lines, 100 squares.</a:t>
            </a:r>
          </a:p>
          <a:p>
            <a:endParaRPr lang="en-GB" sz="2400" dirty="0"/>
          </a:p>
          <a:p>
            <a:endParaRPr lang="en-GB" dirty="0"/>
          </a:p>
        </p:txBody>
      </p:sp>
    </p:spTree>
    <p:extLst>
      <p:ext uri="{BB962C8B-B14F-4D97-AF65-F5344CB8AC3E}">
        <p14:creationId xmlns:p14="http://schemas.microsoft.com/office/powerpoint/2010/main" val="36617622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7F1B5C8-E192-04DA-8954-F87A577485BD}"/>
              </a:ext>
            </a:extLst>
          </p:cNvPr>
          <p:cNvSpPr txBox="1"/>
          <p:nvPr/>
        </p:nvSpPr>
        <p:spPr>
          <a:xfrm>
            <a:off x="191344" y="260648"/>
            <a:ext cx="11881320" cy="6600268"/>
          </a:xfrm>
          <a:prstGeom prst="rect">
            <a:avLst/>
          </a:prstGeom>
          <a:noFill/>
        </p:spPr>
        <p:txBody>
          <a:bodyPr wrap="square" rtlCol="0">
            <a:spAutoFit/>
          </a:bodyPr>
          <a:lstStyle/>
          <a:p>
            <a:pPr algn="ctr"/>
            <a:r>
              <a:rPr lang="en-GB" sz="3600" u="sng" dirty="0"/>
              <a:t>End of year expectations for year 2 maths: </a:t>
            </a:r>
          </a:p>
          <a:p>
            <a:pPr>
              <a:lnSpc>
                <a:spcPct val="150000"/>
              </a:lnSpc>
            </a:pPr>
            <a:r>
              <a:rPr lang="en-GB" sz="2000" dirty="0"/>
              <a:t>Count forwards and backwards to at least 100.</a:t>
            </a:r>
          </a:p>
          <a:p>
            <a:pPr>
              <a:lnSpc>
                <a:spcPct val="150000"/>
              </a:lnSpc>
            </a:pPr>
            <a:r>
              <a:rPr lang="en-GB" sz="2000" dirty="0"/>
              <a:t>Count in 2s, 3s, 5s and 10s.</a:t>
            </a:r>
          </a:p>
          <a:p>
            <a:pPr>
              <a:lnSpc>
                <a:spcPct val="150000"/>
              </a:lnSpc>
            </a:pPr>
            <a:r>
              <a:rPr lang="en-GB" sz="2000" dirty="0"/>
              <a:t>Recognise the place value of each digit in a two-digit number.</a:t>
            </a:r>
          </a:p>
          <a:p>
            <a:pPr>
              <a:lnSpc>
                <a:spcPct val="150000"/>
              </a:lnSpc>
            </a:pPr>
            <a:r>
              <a:rPr lang="en-GB" sz="2000" dirty="0"/>
              <a:t>Compare and order numbers to 100.</a:t>
            </a:r>
          </a:p>
          <a:p>
            <a:pPr>
              <a:lnSpc>
                <a:spcPct val="150000"/>
              </a:lnSpc>
            </a:pPr>
            <a:r>
              <a:rPr lang="en-GB" sz="2000" dirty="0"/>
              <a:t>Recall number bonds to 20 fluently.</a:t>
            </a:r>
          </a:p>
          <a:p>
            <a:pPr>
              <a:lnSpc>
                <a:spcPct val="150000"/>
              </a:lnSpc>
            </a:pPr>
            <a:r>
              <a:rPr lang="en-GB" sz="2000" dirty="0"/>
              <a:t>Add and subtract two-digit numbers.</a:t>
            </a:r>
          </a:p>
          <a:p>
            <a:pPr>
              <a:lnSpc>
                <a:spcPct val="150000"/>
              </a:lnSpc>
            </a:pPr>
            <a:r>
              <a:rPr lang="en-GB" sz="2000" dirty="0"/>
              <a:t>Solve one-step and two-step problems involving addition and subtraction.</a:t>
            </a:r>
          </a:p>
          <a:p>
            <a:pPr>
              <a:lnSpc>
                <a:spcPct val="150000"/>
              </a:lnSpc>
            </a:pPr>
            <a:r>
              <a:rPr lang="en-GB" sz="2000" dirty="0"/>
              <a:t>Use inverse operations to check answers</a:t>
            </a:r>
          </a:p>
          <a:p>
            <a:pPr>
              <a:lnSpc>
                <a:spcPct val="150000"/>
              </a:lnSpc>
            </a:pPr>
            <a:r>
              <a:rPr lang="en-GB" sz="2000" dirty="0"/>
              <a:t>Recall and use the 2, 5 and 10 times tables.</a:t>
            </a:r>
          </a:p>
          <a:p>
            <a:pPr>
              <a:lnSpc>
                <a:spcPct val="150000"/>
              </a:lnSpc>
            </a:pPr>
            <a:r>
              <a:rPr lang="en-GB" sz="2000" dirty="0"/>
              <a:t>Solve multiplication and division problems using practical resources and drawings</a:t>
            </a:r>
          </a:p>
          <a:p>
            <a:pPr>
              <a:lnSpc>
                <a:spcPct val="150000"/>
              </a:lnSpc>
            </a:pPr>
            <a:r>
              <a:rPr lang="en-GB" sz="2000" dirty="0"/>
              <a:t>Recognise odd and even numbers. </a:t>
            </a:r>
          </a:p>
          <a:p>
            <a:pPr>
              <a:lnSpc>
                <a:spcPct val="150000"/>
              </a:lnSpc>
            </a:pPr>
            <a:r>
              <a:rPr lang="en-GB" sz="2000" dirty="0"/>
              <a:t>Find and recognise 1/2, 1/3, 1/4, 2/4 and 3/4 of shapes, objects and quantities.</a:t>
            </a:r>
          </a:p>
          <a:p>
            <a:pPr>
              <a:lnSpc>
                <a:spcPct val="150000"/>
              </a:lnSpc>
            </a:pPr>
            <a:r>
              <a:rPr lang="en-GB" sz="2000" dirty="0"/>
              <a:t>Understand that two quarters are equivalent to one half</a:t>
            </a:r>
          </a:p>
        </p:txBody>
      </p:sp>
    </p:spTree>
    <p:extLst>
      <p:ext uri="{BB962C8B-B14F-4D97-AF65-F5344CB8AC3E}">
        <p14:creationId xmlns:p14="http://schemas.microsoft.com/office/powerpoint/2010/main" val="3161780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0329"/>
            <a:ext cx="8229600" cy="1143000"/>
          </a:xfrm>
        </p:spPr>
        <p:txBody>
          <a:bodyPr/>
          <a:lstStyle/>
          <a:p>
            <a:r>
              <a:rPr lang="en-GB" u="sng" dirty="0">
                <a:latin typeface="Sassoon Infant Std" panose="020B0503020103030203" pitchFamily="34" charset="0"/>
              </a:rPr>
              <a:t>How to help at home</a:t>
            </a:r>
            <a:endParaRPr lang="en-US" u="sng" dirty="0">
              <a:latin typeface="Sassoon Infant Std" panose="020B0503020103030203" pitchFamily="34" charset="0"/>
            </a:endParaRPr>
          </a:p>
        </p:txBody>
      </p:sp>
      <p:sp>
        <p:nvSpPr>
          <p:cNvPr id="3" name="Content Placeholder 2"/>
          <p:cNvSpPr>
            <a:spLocks noGrp="1"/>
          </p:cNvSpPr>
          <p:nvPr>
            <p:ph idx="1"/>
          </p:nvPr>
        </p:nvSpPr>
        <p:spPr>
          <a:xfrm>
            <a:off x="479376" y="1157649"/>
            <a:ext cx="11377264" cy="5400600"/>
          </a:xfrm>
        </p:spPr>
        <p:txBody>
          <a:bodyPr>
            <a:noAutofit/>
          </a:bodyPr>
          <a:lstStyle/>
          <a:p>
            <a:pPr>
              <a:spcBef>
                <a:spcPts val="0"/>
              </a:spcBef>
            </a:pPr>
            <a:r>
              <a:rPr lang="en-GB" sz="2400" dirty="0">
                <a:latin typeface="Sassoon Primary" pitchFamily="50" charset="0"/>
              </a:rPr>
              <a:t>Make sure your children arrive at school: on time, well rested, fed and ready for a day of learning.</a:t>
            </a:r>
          </a:p>
          <a:p>
            <a:pPr marL="0" indent="0">
              <a:spcBef>
                <a:spcPts val="0"/>
              </a:spcBef>
              <a:buNone/>
            </a:pPr>
            <a:endParaRPr lang="en-GB" sz="800" dirty="0">
              <a:latin typeface="Sassoon Primary" pitchFamily="50" charset="0"/>
            </a:endParaRPr>
          </a:p>
          <a:p>
            <a:pPr>
              <a:spcBef>
                <a:spcPts val="0"/>
              </a:spcBef>
            </a:pPr>
            <a:r>
              <a:rPr lang="en-GB" sz="2400" dirty="0">
                <a:latin typeface="Sassoon Primary" pitchFamily="50" charset="0"/>
              </a:rPr>
              <a:t>Encourage learning of number bonds and times tables and use real life examples to support this, for example when shopping or preparing meals.</a:t>
            </a:r>
          </a:p>
          <a:p>
            <a:pPr>
              <a:spcBef>
                <a:spcPts val="0"/>
              </a:spcBef>
            </a:pPr>
            <a:endParaRPr lang="en-GB" sz="800" dirty="0">
              <a:latin typeface="Sassoon Primary" pitchFamily="50" charset="0"/>
            </a:endParaRPr>
          </a:p>
          <a:p>
            <a:pPr>
              <a:spcBef>
                <a:spcPts val="0"/>
              </a:spcBef>
            </a:pPr>
            <a:r>
              <a:rPr lang="en-GB" sz="2400" dirty="0">
                <a:latin typeface="Sassoon Primary" pitchFamily="50" charset="0"/>
              </a:rPr>
              <a:t>Talk with your children about their home learning and support them where appropriate encouraging them to take the lead. </a:t>
            </a:r>
          </a:p>
          <a:p>
            <a:pPr>
              <a:spcBef>
                <a:spcPts val="0"/>
              </a:spcBef>
            </a:pPr>
            <a:endParaRPr lang="en-GB" sz="2400" dirty="0">
              <a:latin typeface="Sassoon Primary" pitchFamily="50" charset="0"/>
            </a:endParaRPr>
          </a:p>
          <a:p>
            <a:pPr>
              <a:spcBef>
                <a:spcPts val="0"/>
              </a:spcBef>
            </a:pPr>
            <a:r>
              <a:rPr lang="en-GB" sz="2400" dirty="0">
                <a:latin typeface="Sassoon Primary" pitchFamily="50" charset="0"/>
              </a:rPr>
              <a:t>Limit screen time use to support cognitive development and emotional resilience</a:t>
            </a:r>
          </a:p>
          <a:p>
            <a:pPr>
              <a:spcBef>
                <a:spcPts val="0"/>
              </a:spcBef>
            </a:pPr>
            <a:endParaRPr lang="en-GB" sz="2400" dirty="0">
              <a:latin typeface="Sassoon Primary" pitchFamily="50" charset="0"/>
            </a:endParaRPr>
          </a:p>
          <a:p>
            <a:pPr>
              <a:spcBef>
                <a:spcPts val="0"/>
              </a:spcBef>
            </a:pPr>
            <a:r>
              <a:rPr lang="en-GB" sz="2400" dirty="0">
                <a:latin typeface="Sassoon Primary" pitchFamily="50" charset="0"/>
              </a:rPr>
              <a:t>Take time to play and relax with your children. We work them hard during the day and time to play and be together is one of most invaluable learning opportunities you can provide.</a:t>
            </a:r>
          </a:p>
          <a:p>
            <a:pPr>
              <a:spcBef>
                <a:spcPts val="0"/>
              </a:spcBef>
            </a:pPr>
            <a:endParaRPr lang="en-GB" sz="2400" dirty="0">
              <a:latin typeface="Sassoon Infant Std" panose="020B0503020103030203" pitchFamily="34" charset="0"/>
            </a:endParaRPr>
          </a:p>
          <a:p>
            <a:pPr>
              <a:spcBef>
                <a:spcPts val="0"/>
              </a:spcBef>
            </a:pPr>
            <a:endParaRPr lang="en-GB" sz="800" dirty="0">
              <a:latin typeface="Sassoon Infant Std" panose="020B0503020103030203" pitchFamily="34" charset="0"/>
            </a:endParaRPr>
          </a:p>
        </p:txBody>
      </p:sp>
    </p:spTree>
    <p:extLst>
      <p:ext uri="{BB962C8B-B14F-4D97-AF65-F5344CB8AC3E}">
        <p14:creationId xmlns:p14="http://schemas.microsoft.com/office/powerpoint/2010/main" val="506145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16632"/>
            <a:ext cx="8229600" cy="1143000"/>
          </a:xfrm>
        </p:spPr>
        <p:txBody>
          <a:bodyPr>
            <a:normAutofit fontScale="90000"/>
          </a:bodyPr>
          <a:lstStyle/>
          <a:p>
            <a:r>
              <a:rPr lang="en-GB" u="sng" dirty="0">
                <a:latin typeface="Sassoon Infant Std" panose="020B0503020103030203" pitchFamily="34" charset="0"/>
              </a:rPr>
              <a:t>General Information, Equipment and Resources </a:t>
            </a:r>
            <a:endParaRPr lang="en-US" u="sng" dirty="0">
              <a:latin typeface="Sassoon Infant Std" panose="020B0503020103030203" pitchFamily="34" charset="0"/>
            </a:endParaRPr>
          </a:p>
        </p:txBody>
      </p:sp>
      <p:sp>
        <p:nvSpPr>
          <p:cNvPr id="3" name="Content Placeholder 2"/>
          <p:cNvSpPr>
            <a:spLocks noGrp="1"/>
          </p:cNvSpPr>
          <p:nvPr>
            <p:ph idx="1"/>
          </p:nvPr>
        </p:nvSpPr>
        <p:spPr>
          <a:xfrm>
            <a:off x="335360" y="1737373"/>
            <a:ext cx="11233248" cy="5112568"/>
          </a:xfrm>
        </p:spPr>
        <p:txBody>
          <a:bodyPr>
            <a:normAutofit lnSpcReduction="10000"/>
          </a:bodyPr>
          <a:lstStyle/>
          <a:p>
            <a:r>
              <a:rPr lang="en-GB" sz="2400" dirty="0">
                <a:latin typeface="Sassoon Infant Std" panose="020B0503020103030203" pitchFamily="34" charset="0"/>
              </a:rPr>
              <a:t>Ensure that children are wearing the correct school or PE uniform following the policy.</a:t>
            </a:r>
          </a:p>
          <a:p>
            <a:r>
              <a:rPr lang="en-GB" sz="2400" dirty="0">
                <a:latin typeface="Sassoon Infant Std" panose="020B0503020103030203" pitchFamily="34" charset="0"/>
              </a:rPr>
              <a:t>Bring a water bottles everyday. </a:t>
            </a:r>
          </a:p>
          <a:p>
            <a:r>
              <a:rPr lang="en-GB" sz="2400" dirty="0">
                <a:latin typeface="Sassoon Infant Std" panose="020B0503020103030203" pitchFamily="34" charset="0"/>
              </a:rPr>
              <a:t>Reading books and records in home folder daily.</a:t>
            </a:r>
          </a:p>
          <a:p>
            <a:r>
              <a:rPr lang="en-GB" sz="2400" dirty="0">
                <a:latin typeface="Sassoon Infant Std" panose="020B0503020103030203" pitchFamily="34" charset="0"/>
              </a:rPr>
              <a:t>Spelling day: </a:t>
            </a:r>
            <a:r>
              <a:rPr lang="en-GB" sz="2400" dirty="0">
                <a:highlight>
                  <a:srgbClr val="FFFF00"/>
                </a:highlight>
                <a:latin typeface="Sassoon Infant Std" panose="020B0503020103030203" pitchFamily="34" charset="0"/>
              </a:rPr>
              <a:t>Friday</a:t>
            </a:r>
            <a:r>
              <a:rPr lang="en-GB" sz="2400" dirty="0">
                <a:latin typeface="Sassoon Infant Std" panose="020B0503020103030203" pitchFamily="34" charset="0"/>
              </a:rPr>
              <a:t> </a:t>
            </a:r>
          </a:p>
          <a:p>
            <a:r>
              <a:rPr lang="en-GB" sz="2400" dirty="0">
                <a:latin typeface="Sassoon Infant Std" panose="020B0503020103030203" pitchFamily="34" charset="0"/>
              </a:rPr>
              <a:t>PE days: </a:t>
            </a:r>
            <a:r>
              <a:rPr lang="en-GB" sz="2400" dirty="0">
                <a:highlight>
                  <a:srgbClr val="FFFF00"/>
                </a:highlight>
                <a:latin typeface="Sassoon Infant Std" panose="020B0503020103030203" pitchFamily="34" charset="0"/>
              </a:rPr>
              <a:t>Monday and Tuesday</a:t>
            </a:r>
            <a:r>
              <a:rPr lang="en-GB" sz="2400" i="1" dirty="0">
                <a:highlight>
                  <a:srgbClr val="FFFF00"/>
                </a:highlight>
                <a:latin typeface="Sassoon Infant Std" panose="020B0503020103030203" pitchFamily="34" charset="0"/>
              </a:rPr>
              <a:t> </a:t>
            </a:r>
            <a:r>
              <a:rPr lang="en-GB" sz="2400" i="1" dirty="0">
                <a:latin typeface="Sassoon Infant Std" panose="020B0503020103030203" pitchFamily="34" charset="0"/>
              </a:rPr>
              <a:t>(Please wear full P.E. uniform to school following the policy) </a:t>
            </a:r>
          </a:p>
          <a:p>
            <a:r>
              <a:rPr lang="en-GB" sz="2400" dirty="0">
                <a:latin typeface="Sassoon Infant Std" panose="020B0503020103030203" pitchFamily="34" charset="0"/>
              </a:rPr>
              <a:t>Please try to avoid large bags – a book bag should be sufficient.</a:t>
            </a:r>
          </a:p>
          <a:p>
            <a:r>
              <a:rPr lang="en-GB" sz="2400" dirty="0">
                <a:latin typeface="Sassoon Infant Std" panose="020B0503020103030203" pitchFamily="34" charset="0"/>
              </a:rPr>
              <a:t>Pencil cases are not required as all equipment is provided, any pencil cases need to be able to fit in a tray.</a:t>
            </a:r>
          </a:p>
          <a:p>
            <a:r>
              <a:rPr lang="en-GB" sz="2400" dirty="0">
                <a:latin typeface="Sassoon Infant Std" panose="020B0503020103030203" pitchFamily="34" charset="0"/>
              </a:rPr>
              <a:t>Class Webpages</a:t>
            </a:r>
          </a:p>
          <a:p>
            <a:r>
              <a:rPr lang="en-GB" sz="2400" dirty="0">
                <a:latin typeface="Sassoon Infant Std" panose="020B0503020103030203" pitchFamily="34" charset="0"/>
              </a:rPr>
              <a:t>Home Learning</a:t>
            </a:r>
          </a:p>
          <a:p>
            <a:r>
              <a:rPr lang="en-GB" sz="2400" dirty="0">
                <a:latin typeface="Sassoon Infant Std" panose="020B0503020103030203" pitchFamily="34" charset="0"/>
              </a:rPr>
              <a:t>Items from home</a:t>
            </a:r>
          </a:p>
        </p:txBody>
      </p:sp>
    </p:spTree>
    <p:extLst>
      <p:ext uri="{BB962C8B-B14F-4D97-AF65-F5344CB8AC3E}">
        <p14:creationId xmlns:p14="http://schemas.microsoft.com/office/powerpoint/2010/main" val="41755472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16632"/>
            <a:ext cx="8229600" cy="1143000"/>
          </a:xfrm>
        </p:spPr>
        <p:txBody>
          <a:bodyPr>
            <a:noAutofit/>
          </a:bodyPr>
          <a:lstStyle/>
          <a:p>
            <a:r>
              <a:rPr lang="en-GB" sz="3600" u="sng" dirty="0">
                <a:latin typeface="Sassoon Infant Std" panose="020B0503020103030203" pitchFamily="34" charset="0"/>
              </a:rPr>
              <a:t>Other Information</a:t>
            </a:r>
            <a:endParaRPr lang="en-US" sz="3600" u="sng" dirty="0">
              <a:latin typeface="Sassoon Infant Std" panose="020B0503020103030203" pitchFamily="34" charset="0"/>
            </a:endParaRPr>
          </a:p>
        </p:txBody>
      </p:sp>
      <p:sp>
        <p:nvSpPr>
          <p:cNvPr id="3" name="Content Placeholder 2"/>
          <p:cNvSpPr>
            <a:spLocks noGrp="1"/>
          </p:cNvSpPr>
          <p:nvPr>
            <p:ph idx="1"/>
          </p:nvPr>
        </p:nvSpPr>
        <p:spPr>
          <a:xfrm>
            <a:off x="371364" y="1259632"/>
            <a:ext cx="11449272" cy="4257600"/>
          </a:xfrm>
        </p:spPr>
        <p:txBody>
          <a:bodyPr>
            <a:normAutofit/>
          </a:bodyPr>
          <a:lstStyle/>
          <a:p>
            <a:r>
              <a:rPr lang="en-GB" sz="2400" dirty="0">
                <a:latin typeface="Sassoon Infant Std" panose="020B0503020103030203" pitchFamily="34" charset="0"/>
              </a:rPr>
              <a:t>Attendance</a:t>
            </a:r>
          </a:p>
          <a:p>
            <a:r>
              <a:rPr lang="en-GB" sz="2400" dirty="0">
                <a:highlight>
                  <a:srgbClr val="FFFF00"/>
                </a:highlight>
                <a:latin typeface="Sassoon Infant Std" panose="020B0503020103030203" pitchFamily="34" charset="0"/>
              </a:rPr>
              <a:t>Remember, Reception – Year 2 benefit from free meals. This will need to be ordered at home in advance. </a:t>
            </a:r>
          </a:p>
          <a:p>
            <a:r>
              <a:rPr lang="en-GB" sz="2400" dirty="0">
                <a:latin typeface="Sassoon Infant Std" panose="020B0503020103030203" pitchFamily="34" charset="0"/>
              </a:rPr>
              <a:t>Snack time – should be fresh fruit or vegetables only -  nothing in in a wrapper! This is also provided Reception – Year 2. </a:t>
            </a:r>
          </a:p>
        </p:txBody>
      </p:sp>
      <p:sp>
        <p:nvSpPr>
          <p:cNvPr id="5" name="Rectangle 4"/>
          <p:cNvSpPr/>
          <p:nvPr/>
        </p:nvSpPr>
        <p:spPr>
          <a:xfrm>
            <a:off x="354402" y="3383868"/>
            <a:ext cx="11449272" cy="3342453"/>
          </a:xfrm>
          <a:prstGeom prst="rect">
            <a:avLst/>
          </a:prstGeom>
        </p:spPr>
        <p:txBody>
          <a:bodyPr wrap="square">
            <a:spAutoFit/>
          </a:bodyPr>
          <a:lstStyle/>
          <a:p>
            <a:pPr marL="342900" indent="-342900">
              <a:spcBef>
                <a:spcPct val="20000"/>
              </a:spcBef>
              <a:buFont typeface="Arial" panose="020B0604020202020204" pitchFamily="34" charset="0"/>
              <a:buChar char="•"/>
            </a:pPr>
            <a:r>
              <a:rPr lang="en-GB" sz="2400" dirty="0">
                <a:solidFill>
                  <a:prstClr val="black"/>
                </a:solidFill>
                <a:latin typeface="Sassoon Infant Std" panose="020B0503020103030203" pitchFamily="34" charset="0"/>
              </a:rPr>
              <a:t>Please no glass water bottles or food containers. </a:t>
            </a:r>
          </a:p>
          <a:p>
            <a:pPr marL="342900" indent="-342900">
              <a:spcBef>
                <a:spcPct val="20000"/>
              </a:spcBef>
              <a:buFont typeface="Arial" panose="020B0604020202020204" pitchFamily="34" charset="0"/>
              <a:buChar char="•"/>
            </a:pPr>
            <a:r>
              <a:rPr lang="en-GB" sz="2400" dirty="0">
                <a:solidFill>
                  <a:prstClr val="black"/>
                </a:solidFill>
                <a:latin typeface="Sassoon Infant Std" panose="020B0503020103030203" pitchFamily="34" charset="0"/>
              </a:rPr>
              <a:t>Please name everything</a:t>
            </a:r>
          </a:p>
          <a:p>
            <a:pPr marL="342900" indent="-342900">
              <a:spcBef>
                <a:spcPct val="20000"/>
              </a:spcBef>
              <a:buFont typeface="Arial" panose="020B0604020202020204" pitchFamily="34" charset="0"/>
              <a:buChar char="•"/>
            </a:pPr>
            <a:r>
              <a:rPr lang="en-GB" sz="2400" dirty="0">
                <a:solidFill>
                  <a:prstClr val="black"/>
                </a:solidFill>
                <a:latin typeface="Sassoon Infant Std" panose="020B0503020103030203" pitchFamily="34" charset="0"/>
              </a:rPr>
              <a:t>We are a nut-free school, please check ingredients lists of food and do not send in items containing nuts. </a:t>
            </a:r>
          </a:p>
          <a:p>
            <a:pPr marL="342900" indent="-342900">
              <a:spcBef>
                <a:spcPct val="20000"/>
              </a:spcBef>
              <a:buFont typeface="Arial" panose="020B0604020202020204" pitchFamily="34" charset="0"/>
              <a:buChar char="•"/>
            </a:pPr>
            <a:r>
              <a:rPr lang="en-GB" sz="2400" dirty="0">
                <a:solidFill>
                  <a:prstClr val="black"/>
                </a:solidFill>
                <a:latin typeface="Sassoon Infant Std" panose="020B0503020103030203" pitchFamily="34" charset="0"/>
              </a:rPr>
              <a:t>Please ensure you have updated the school office with the most current details and provided us with medication via the office.</a:t>
            </a:r>
          </a:p>
          <a:p>
            <a:pPr marL="342900" indent="-342900">
              <a:spcBef>
                <a:spcPct val="20000"/>
              </a:spcBef>
              <a:buFont typeface="Arial" panose="020B0604020202020204" pitchFamily="34" charset="0"/>
              <a:buChar char="•"/>
            </a:pPr>
            <a:r>
              <a:rPr lang="en-GB" sz="2400" dirty="0">
                <a:solidFill>
                  <a:prstClr val="black"/>
                </a:solidFill>
                <a:latin typeface="Sassoon Infant Std" panose="020B0503020103030203" pitchFamily="34" charset="0"/>
              </a:rPr>
              <a:t>If children are to be picked up by a different adult, we can only release them with prior notification to the school office. </a:t>
            </a:r>
          </a:p>
        </p:txBody>
      </p:sp>
    </p:spTree>
    <p:extLst>
      <p:ext uri="{BB962C8B-B14F-4D97-AF65-F5344CB8AC3E}">
        <p14:creationId xmlns:p14="http://schemas.microsoft.com/office/powerpoint/2010/main" val="28196304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7BB0A3C-6024-4CC4-9450-F92C43712115}"/>
              </a:ext>
            </a:extLst>
          </p:cNvPr>
          <p:cNvSpPr txBox="1">
            <a:spLocks/>
          </p:cNvSpPr>
          <p:nvPr/>
        </p:nvSpPr>
        <p:spPr>
          <a:xfrm>
            <a:off x="3278659" y="147524"/>
            <a:ext cx="8229600" cy="1143000"/>
          </a:xfrm>
          <a:prstGeom prst="rect">
            <a:avLst/>
          </a:prstGeom>
        </p:spPr>
        <p:txBody>
          <a:bodyPr lIns="91440" tIns="45720" rIns="91440" bIns="45720" anchor="t"/>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u="sng">
                <a:ea typeface="Calibri"/>
                <a:cs typeface="Calibri"/>
              </a:rPr>
              <a:t>Keeping your child safe online</a:t>
            </a:r>
            <a:endParaRPr lang="en-GB" dirty="0">
              <a:ea typeface="Calibri"/>
              <a:cs typeface="Calibri"/>
            </a:endParaRPr>
          </a:p>
        </p:txBody>
      </p:sp>
      <p:pic>
        <p:nvPicPr>
          <p:cNvPr id="2" name="Picture 1" descr="A screenshot of a web page&#10;&#10;Description automatically generated">
            <a:extLst>
              <a:ext uri="{FF2B5EF4-FFF2-40B4-BE49-F238E27FC236}">
                <a16:creationId xmlns:a16="http://schemas.microsoft.com/office/drawing/2014/main" id="{8F3E1C9C-8D1C-7E14-1C82-E3FD9457D4D4}"/>
              </a:ext>
            </a:extLst>
          </p:cNvPr>
          <p:cNvPicPr>
            <a:picLocks noChangeAspect="1"/>
          </p:cNvPicPr>
          <p:nvPr/>
        </p:nvPicPr>
        <p:blipFill>
          <a:blip r:embed="rId3"/>
          <a:stretch>
            <a:fillRect/>
          </a:stretch>
        </p:blipFill>
        <p:spPr>
          <a:xfrm>
            <a:off x="2543433" y="865209"/>
            <a:ext cx="9452919" cy="4880445"/>
          </a:xfrm>
          <a:prstGeom prst="rect">
            <a:avLst/>
          </a:prstGeom>
        </p:spPr>
      </p:pic>
      <p:pic>
        <p:nvPicPr>
          <p:cNvPr id="5" name="Picture 4" descr="A black circle with blue and white stripes&#10;&#10;Description automatically generated">
            <a:extLst>
              <a:ext uri="{FF2B5EF4-FFF2-40B4-BE49-F238E27FC236}">
                <a16:creationId xmlns:a16="http://schemas.microsoft.com/office/drawing/2014/main" id="{E4D06054-A469-3480-2325-59084A694AC5}"/>
              </a:ext>
            </a:extLst>
          </p:cNvPr>
          <p:cNvPicPr>
            <a:picLocks noChangeAspect="1"/>
          </p:cNvPicPr>
          <p:nvPr/>
        </p:nvPicPr>
        <p:blipFill>
          <a:blip r:embed="rId4"/>
          <a:stretch>
            <a:fillRect/>
          </a:stretch>
        </p:blipFill>
        <p:spPr>
          <a:xfrm>
            <a:off x="403010" y="269403"/>
            <a:ext cx="1685925" cy="1438275"/>
          </a:xfrm>
          <a:prstGeom prst="rect">
            <a:avLst/>
          </a:prstGeom>
        </p:spPr>
      </p:pic>
      <p:pic>
        <p:nvPicPr>
          <p:cNvPr id="6" name="Picture 5" descr="A logo for a company&#10;&#10;Description automatically generated">
            <a:extLst>
              <a:ext uri="{FF2B5EF4-FFF2-40B4-BE49-F238E27FC236}">
                <a16:creationId xmlns:a16="http://schemas.microsoft.com/office/drawing/2014/main" id="{5876E3E9-01DD-9C26-5787-AB4803B95452}"/>
              </a:ext>
            </a:extLst>
          </p:cNvPr>
          <p:cNvPicPr>
            <a:picLocks noChangeAspect="1"/>
          </p:cNvPicPr>
          <p:nvPr/>
        </p:nvPicPr>
        <p:blipFill>
          <a:blip r:embed="rId5"/>
          <a:stretch>
            <a:fillRect/>
          </a:stretch>
        </p:blipFill>
        <p:spPr>
          <a:xfrm>
            <a:off x="186638" y="2147244"/>
            <a:ext cx="2118669" cy="1441107"/>
          </a:xfrm>
          <a:prstGeom prst="rect">
            <a:avLst/>
          </a:prstGeom>
        </p:spPr>
      </p:pic>
      <p:pic>
        <p:nvPicPr>
          <p:cNvPr id="11" name="Picture 10" descr="Internet Matters': Online safety app ...">
            <a:extLst>
              <a:ext uri="{FF2B5EF4-FFF2-40B4-BE49-F238E27FC236}">
                <a16:creationId xmlns:a16="http://schemas.microsoft.com/office/drawing/2014/main" id="{40EB6013-D2BF-8AD9-E858-7D9D7AE44DDC}"/>
              </a:ext>
            </a:extLst>
          </p:cNvPr>
          <p:cNvPicPr>
            <a:picLocks noChangeAspect="1"/>
          </p:cNvPicPr>
          <p:nvPr/>
        </p:nvPicPr>
        <p:blipFill>
          <a:blip r:embed="rId6"/>
          <a:stretch>
            <a:fillRect/>
          </a:stretch>
        </p:blipFill>
        <p:spPr>
          <a:xfrm>
            <a:off x="189986" y="4000499"/>
            <a:ext cx="2101678" cy="1596082"/>
          </a:xfrm>
          <a:prstGeom prst="rect">
            <a:avLst/>
          </a:prstGeom>
        </p:spPr>
      </p:pic>
      <p:sp>
        <p:nvSpPr>
          <p:cNvPr id="8" name="TextBox 7">
            <a:extLst>
              <a:ext uri="{FF2B5EF4-FFF2-40B4-BE49-F238E27FC236}">
                <a16:creationId xmlns:a16="http://schemas.microsoft.com/office/drawing/2014/main" id="{652C3F17-7586-BAE4-0459-F3FDAEEAFDB8}"/>
              </a:ext>
            </a:extLst>
          </p:cNvPr>
          <p:cNvSpPr txBox="1"/>
          <p:nvPr/>
        </p:nvSpPr>
        <p:spPr>
          <a:xfrm>
            <a:off x="173690" y="6008729"/>
            <a:ext cx="11822662" cy="954107"/>
          </a:xfrm>
          <a:prstGeom prst="rect">
            <a:avLst/>
          </a:prstGeom>
          <a:noFill/>
        </p:spPr>
        <p:txBody>
          <a:bodyPr wrap="square">
            <a:spAutoFit/>
          </a:bodyPr>
          <a:lstStyle/>
          <a:p>
            <a:pPr algn="ctr"/>
            <a:r>
              <a:rPr lang="en-GB" sz="2800" b="1" dirty="0">
                <a:hlinkClick r:id="rId7"/>
              </a:rPr>
              <a:t>https://www.newlandsprimary.net/page/?title=Online+Safety&amp;pid=84</a:t>
            </a:r>
            <a:endParaRPr lang="en-GB" sz="2800" b="1" dirty="0"/>
          </a:p>
          <a:p>
            <a:pPr algn="ctr"/>
            <a:endParaRPr lang="en-GB" sz="2800" b="1" dirty="0"/>
          </a:p>
        </p:txBody>
      </p:sp>
    </p:spTree>
    <p:extLst>
      <p:ext uri="{BB962C8B-B14F-4D97-AF65-F5344CB8AC3E}">
        <p14:creationId xmlns:p14="http://schemas.microsoft.com/office/powerpoint/2010/main" val="34327346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404664"/>
            <a:ext cx="8229600" cy="1143000"/>
          </a:xfrm>
        </p:spPr>
        <p:txBody>
          <a:bodyPr/>
          <a:lstStyle/>
          <a:p>
            <a:r>
              <a:rPr lang="en-GB" u="sng" dirty="0">
                <a:latin typeface="Sassoon Infant Std" panose="020B0503020103030203" pitchFamily="34" charset="0"/>
              </a:rPr>
              <a:t>How to contact me </a:t>
            </a:r>
            <a:r>
              <a:rPr lang="en-GB" u="sng" dirty="0">
                <a:latin typeface="Sassoon Infant Std" panose="020B0503020103030203" pitchFamily="34" charset="0"/>
                <a:sym typeface="Wingdings" panose="05000000000000000000" pitchFamily="2" charset="2"/>
              </a:rPr>
              <a:t></a:t>
            </a:r>
            <a:endParaRPr lang="en-US" u="sng" dirty="0">
              <a:latin typeface="Sassoon Infant Std" panose="020B0503020103030203" pitchFamily="34" charset="0"/>
            </a:endParaRPr>
          </a:p>
        </p:txBody>
      </p:sp>
      <p:sp>
        <p:nvSpPr>
          <p:cNvPr id="3" name="Content Placeholder 2"/>
          <p:cNvSpPr>
            <a:spLocks noGrp="1"/>
          </p:cNvSpPr>
          <p:nvPr>
            <p:ph idx="1"/>
          </p:nvPr>
        </p:nvSpPr>
        <p:spPr>
          <a:xfrm>
            <a:off x="623392" y="1727052"/>
            <a:ext cx="10513168" cy="5112568"/>
          </a:xfrm>
        </p:spPr>
        <p:txBody>
          <a:bodyPr>
            <a:normAutofit lnSpcReduction="10000"/>
          </a:bodyPr>
          <a:lstStyle/>
          <a:p>
            <a:r>
              <a:rPr lang="en-GB" dirty="0">
                <a:latin typeface="Sassoon Infant Std" panose="020B0503020103030203" pitchFamily="34" charset="0"/>
              </a:rPr>
              <a:t>Please contact teachers via the school office either in person, by telephone or email. </a:t>
            </a:r>
          </a:p>
          <a:p>
            <a:r>
              <a:rPr lang="en-GB" dirty="0">
                <a:latin typeface="Sassoon Infant Std" panose="020B0503020103030203" pitchFamily="34" charset="0"/>
              </a:rPr>
              <a:t>Please provide a short context to the request when emailing the office or leaving a message as this will help me plan out time to contact you, and prepare any information in advance.</a:t>
            </a:r>
          </a:p>
          <a:p>
            <a:r>
              <a:rPr lang="en-GB" dirty="0">
                <a:latin typeface="Sassoon Infant Std" panose="020B0503020103030203" pitchFamily="34" charset="0"/>
              </a:rPr>
              <a:t>Your response will be acknowledged by the office on receipt and a member of the school team will contact you within 48 hours (M-F term time only)</a:t>
            </a:r>
          </a:p>
          <a:p>
            <a:r>
              <a:rPr lang="en-GB">
                <a:latin typeface="Sassoon Infant Std" panose="020B0503020103030203" pitchFamily="34" charset="0"/>
              </a:rPr>
              <a:t>01252 871188 </a:t>
            </a:r>
            <a:r>
              <a:rPr lang="en-GB" dirty="0">
                <a:latin typeface="Sassoon Infant Std" panose="020B0503020103030203" pitchFamily="34" charset="0"/>
                <a:hlinkClick r:id="rId3"/>
              </a:rPr>
              <a:t>enquiries@newlands.hants.sch.uk</a:t>
            </a:r>
            <a:endParaRPr lang="en-GB" dirty="0">
              <a:latin typeface="Sassoon Infant Std" panose="020B0503020103030203" pitchFamily="34" charset="0"/>
            </a:endParaRPr>
          </a:p>
          <a:p>
            <a:pPr marL="0" indent="0">
              <a:buNone/>
            </a:pPr>
            <a:endParaRPr lang="en-GB" dirty="0">
              <a:latin typeface="Sassoon Infant Std" panose="020B0503020103030203" pitchFamily="34" charset="0"/>
            </a:endParaRPr>
          </a:p>
          <a:p>
            <a:pPr marL="0" indent="0">
              <a:buNone/>
            </a:pPr>
            <a:endParaRPr lang="en-GB" dirty="0">
              <a:latin typeface="Sassoon Infant Std" panose="020B0503020103030203" pitchFamily="34" charset="0"/>
            </a:endParaRPr>
          </a:p>
          <a:p>
            <a:endParaRPr lang="en-US" dirty="0">
              <a:latin typeface="Sassoon Infant Std" panose="020B0503020103030203" pitchFamily="34" charset="0"/>
            </a:endParaRPr>
          </a:p>
        </p:txBody>
      </p:sp>
    </p:spTree>
    <p:extLst>
      <p:ext uri="{BB962C8B-B14F-4D97-AF65-F5344CB8AC3E}">
        <p14:creationId xmlns:p14="http://schemas.microsoft.com/office/powerpoint/2010/main" val="25630110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55983-5C73-462C-9B84-A63DDA400A0E}"/>
              </a:ext>
            </a:extLst>
          </p:cNvPr>
          <p:cNvSpPr>
            <a:spLocks noGrp="1"/>
          </p:cNvSpPr>
          <p:nvPr>
            <p:ph type="title"/>
          </p:nvPr>
        </p:nvSpPr>
        <p:spPr>
          <a:xfrm>
            <a:off x="2909646" y="1808820"/>
            <a:ext cx="6480720" cy="864096"/>
          </a:xfrm>
        </p:spPr>
        <p:txBody>
          <a:bodyPr>
            <a:noAutofit/>
          </a:bodyPr>
          <a:lstStyle/>
          <a:p>
            <a:r>
              <a:rPr lang="en-US" sz="4500" dirty="0"/>
              <a:t>Any questions?</a:t>
            </a:r>
            <a:endParaRPr lang="en-GB" sz="4500" dirty="0"/>
          </a:p>
        </p:txBody>
      </p:sp>
      <p:sp>
        <p:nvSpPr>
          <p:cNvPr id="4" name="Rectangle 3">
            <a:extLst>
              <a:ext uri="{FF2B5EF4-FFF2-40B4-BE49-F238E27FC236}">
                <a16:creationId xmlns:a16="http://schemas.microsoft.com/office/drawing/2014/main" id="{4B753768-5969-406F-B226-144CA69A1DA7}"/>
              </a:ext>
            </a:extLst>
          </p:cNvPr>
          <p:cNvSpPr/>
          <p:nvPr/>
        </p:nvSpPr>
        <p:spPr>
          <a:xfrm>
            <a:off x="4475820" y="4185085"/>
            <a:ext cx="3429000" cy="1107996"/>
          </a:xfrm>
          <a:prstGeom prst="rect">
            <a:avLst/>
          </a:prstGeom>
        </p:spPr>
        <p:txBody>
          <a:bodyPr>
            <a:spAutoFit/>
          </a:bodyPr>
          <a:lstStyle/>
          <a:p>
            <a:pPr algn="ctr"/>
            <a:r>
              <a:rPr lang="en-US" sz="3300" dirty="0"/>
              <a:t>Thank you </a:t>
            </a:r>
            <a:br>
              <a:rPr lang="en-US" sz="3300" dirty="0"/>
            </a:br>
            <a:r>
              <a:rPr lang="en-US" sz="3300" dirty="0">
                <a:sym typeface="Wingdings" panose="05000000000000000000" pitchFamily="2" charset="2"/>
              </a:rPr>
              <a:t></a:t>
            </a:r>
            <a:endParaRPr lang="en-GB" sz="3300" dirty="0"/>
          </a:p>
        </p:txBody>
      </p:sp>
    </p:spTree>
    <p:extLst>
      <p:ext uri="{BB962C8B-B14F-4D97-AF65-F5344CB8AC3E}">
        <p14:creationId xmlns:p14="http://schemas.microsoft.com/office/powerpoint/2010/main" val="3968526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B428918F17E38499F89B51E0FA2F5ED" ma:contentTypeVersion="13" ma:contentTypeDescription="Create a new document." ma:contentTypeScope="" ma:versionID="24aa298a12095c57bcd395a988a18e8e">
  <xsd:schema xmlns:xsd="http://www.w3.org/2001/XMLSchema" xmlns:xs="http://www.w3.org/2001/XMLSchema" xmlns:p="http://schemas.microsoft.com/office/2006/metadata/properties" xmlns:ns2="56d4f43d-a821-4953-9bc9-f049c07bd179" xmlns:ns3="3c8073c8-37c1-48b1-8087-407cc1fd92a9" targetNamespace="http://schemas.microsoft.com/office/2006/metadata/properties" ma:root="true" ma:fieldsID="03f77479a63ccfe270da2241613de415" ns2:_="" ns3:_="">
    <xsd:import namespace="56d4f43d-a821-4953-9bc9-f049c07bd179"/>
    <xsd:import namespace="3c8073c8-37c1-48b1-8087-407cc1fd92a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6d4f43d-a821-4953-9bc9-f049c07bd17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f8de7c0f-7737-4205-85e8-f49cf77aef96"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c8073c8-37c1-48b1-8087-407cc1fd92a9"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3ca0b50-9799-44a1-ad1d-9d1aba3a9ca7}" ma:internalName="TaxCatchAll" ma:showField="CatchAllData" ma:web="3c8073c8-37c1-48b1-8087-407cc1fd92a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6d4f43d-a821-4953-9bc9-f049c07bd179">
      <Terms xmlns="http://schemas.microsoft.com/office/infopath/2007/PartnerControls"/>
    </lcf76f155ced4ddcb4097134ff3c332f>
    <TaxCatchAll xmlns="3c8073c8-37c1-48b1-8087-407cc1fd92a9" xsi:nil="true"/>
  </documentManagement>
</p:properties>
</file>

<file path=customXml/itemProps1.xml><?xml version="1.0" encoding="utf-8"?>
<ds:datastoreItem xmlns:ds="http://schemas.openxmlformats.org/officeDocument/2006/customXml" ds:itemID="{A9784D1D-B36C-4A28-80E8-A5B4C38EE8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6d4f43d-a821-4953-9bc9-f049c07bd179"/>
    <ds:schemaRef ds:uri="3c8073c8-37c1-48b1-8087-407cc1fd92a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425EE00-2F52-40E3-BE4B-C60988E4D4F5}">
  <ds:schemaRefs>
    <ds:schemaRef ds:uri="http://schemas.microsoft.com/sharepoint/v3/contenttype/forms"/>
  </ds:schemaRefs>
</ds:datastoreItem>
</file>

<file path=customXml/itemProps3.xml><?xml version="1.0" encoding="utf-8"?>
<ds:datastoreItem xmlns:ds="http://schemas.openxmlformats.org/officeDocument/2006/customXml" ds:itemID="{C7D9C744-82ED-4CEC-A0A2-30DAA527308E}">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56d4f43d-a821-4953-9bc9-f049c07bd179"/>
    <ds:schemaRef ds:uri="http://purl.org/dc/terms/"/>
    <ds:schemaRef ds:uri="http://schemas.openxmlformats.org/package/2006/metadata/core-properties"/>
    <ds:schemaRef ds:uri="3c8073c8-37c1-48b1-8087-407cc1fd92a9"/>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TM03457491[[fn=Metropolitan]]</Template>
  <TotalTime>5141</TotalTime>
  <Words>2261</Words>
  <Application>Microsoft Office PowerPoint</Application>
  <PresentationFormat>Widescreen</PresentationFormat>
  <Paragraphs>180</Paragraphs>
  <Slides>18</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Calibri</vt:lpstr>
      <vt:lpstr>Open Sans</vt:lpstr>
      <vt:lpstr>Sassoon Infant Std</vt:lpstr>
      <vt:lpstr>Sassoon Primary</vt:lpstr>
      <vt:lpstr>Symbol</vt:lpstr>
      <vt:lpstr>Wingdings</vt:lpstr>
      <vt:lpstr>Office Theme</vt:lpstr>
      <vt:lpstr>PowerPoint Presentation</vt:lpstr>
      <vt:lpstr>PowerPoint Presentation</vt:lpstr>
      <vt:lpstr>PowerPoint Presentation</vt:lpstr>
      <vt:lpstr>PowerPoint Presentation</vt:lpstr>
      <vt:lpstr>PowerPoint Presentation</vt:lpstr>
      <vt:lpstr>Phonics</vt:lpstr>
      <vt:lpstr>Phonics</vt:lpstr>
      <vt:lpstr>PowerPoint Presentation</vt:lpstr>
      <vt:lpstr>End of year expectations for year 2 English:</vt:lpstr>
      <vt:lpstr>PowerPoint Presentation</vt:lpstr>
      <vt:lpstr>Maths</vt:lpstr>
      <vt:lpstr>PowerPoint Presentation</vt:lpstr>
      <vt:lpstr>How to help at home</vt:lpstr>
      <vt:lpstr>General Information, Equipment and Resources </vt:lpstr>
      <vt:lpstr>Other Information</vt:lpstr>
      <vt:lpstr>PowerPoint Presentation</vt:lpstr>
      <vt:lpstr>How to contact me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12th May 2014 Level 3-5 Reading Paper</dc:title>
  <dc:creator>Claire Dillon</dc:creator>
  <cp:lastModifiedBy>Cathy Shephard</cp:lastModifiedBy>
  <cp:revision>152</cp:revision>
  <cp:lastPrinted>2026-09-07T14:18:28Z</cp:lastPrinted>
  <dcterms:created xsi:type="dcterms:W3CDTF">2014-05-11T22:20:57Z</dcterms:created>
  <dcterms:modified xsi:type="dcterms:W3CDTF">2026-09-25T09:52:08Z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0x010100FB428918F17E38499F89B51E0FA2F5ED</vt:lpwstr>
  </property>
  <property fmtid="{D5CDD505-2E9C-101B-9397-08002B2CF9AE}" pid="3" name="MediaServiceImageTags">
    <vt:lpwstr/>
  </property>
  <property fmtid="{D5CDD505-2E9C-101B-9397-08002B2CF9AE}" pid="4" name="Order">
    <vt:r8>957600</vt:r8>
  </property>
  <property fmtid="{D5CDD505-2E9C-101B-9397-08002B2CF9AE}" pid="5" name="xd_Signature">
    <vt:bool>false</vt:bool>
  </property>
  <property fmtid="{D5CDD505-2E9C-101B-9397-08002B2CF9AE}" pid="6" name="xd_ProgID">
    <vt:lpwstr/>
  </property>
  <property fmtid="{D5CDD505-2E9C-101B-9397-08002B2CF9AE}" pid="7" name="_ExtendedDescription">
    <vt:lpwstr/>
  </property>
  <property fmtid="{D5CDD505-2E9C-101B-9397-08002B2CF9AE}" pid="8" name="TriggerFlowInfo">
    <vt:lpwstr/>
  </property>
  <property fmtid="{D5CDD505-2E9C-101B-9397-08002B2CF9AE}" pid="9" name="ComplianceAssetId">
    <vt:lpwstr/>
  </property>
  <property fmtid="{D5CDD505-2E9C-101B-9397-08002B2CF9AE}" pid="10" name="TemplateUrl">
    <vt:lpwstr/>
  </property>
</Properties>
</file>